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4"/>
  </p:notesMasterIdLst>
  <p:handoutMasterIdLst>
    <p:handoutMasterId r:id="rId25"/>
  </p:handoutMasterIdLst>
  <p:sldIdLst>
    <p:sldId id="256" r:id="rId3"/>
    <p:sldId id="257" r:id="rId4"/>
    <p:sldId id="313" r:id="rId5"/>
    <p:sldId id="336" r:id="rId6"/>
    <p:sldId id="314" r:id="rId7"/>
    <p:sldId id="338" r:id="rId8"/>
    <p:sldId id="321" r:id="rId9"/>
    <p:sldId id="315" r:id="rId10"/>
    <p:sldId id="316" r:id="rId11"/>
    <p:sldId id="317" r:id="rId12"/>
    <p:sldId id="323" r:id="rId13"/>
    <p:sldId id="318" r:id="rId14"/>
    <p:sldId id="319" r:id="rId15"/>
    <p:sldId id="320" r:id="rId16"/>
    <p:sldId id="322" r:id="rId17"/>
    <p:sldId id="324" r:id="rId18"/>
    <p:sldId id="339" r:id="rId19"/>
    <p:sldId id="328" r:id="rId20"/>
    <p:sldId id="330" r:id="rId21"/>
    <p:sldId id="333" r:id="rId22"/>
    <p:sldId id="279" r:id="rId23"/>
  </p:sldIdLst>
  <p:sldSz cx="9144000" cy="5715000" type="screen16x1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l Švec" initials="MŠ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Tmavý styl 2 – zvýraznění 5/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 varScale="1">
        <p:scale>
          <a:sx n="131" d="100"/>
          <a:sy n="131" d="100"/>
        </p:scale>
        <p:origin x="1050" y="12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0EF53-C33A-4C0C-8255-BB36BA2A1695}" type="datetimeFigureOut">
              <a:rPr lang="cs-CZ" smtClean="0"/>
              <a:pPr/>
              <a:t>21.4.2016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B0B5A-4393-4AB7-B3DF-4CC9A91DD4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3928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7CB52D-4DE5-4698-9230-486E80A0C11B}" type="datetimeFigureOut">
              <a:rPr lang="cs-CZ" smtClean="0"/>
              <a:pPr/>
              <a:t>21.4.2016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C6D5A9-5559-418F-A9B6-0F9A5A9B8E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493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6D5A9-5559-418F-A9B6-0F9A5A9B8E2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617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smtClean="0">
                <a:solidFill>
                  <a:srgbClr val="FF0000"/>
                </a:solidFill>
              </a:rPr>
              <a:t>* Náklady </a:t>
            </a:r>
            <a:r>
              <a:rPr lang="cs-CZ" baseline="0" dirty="0" smtClean="0">
                <a:solidFill>
                  <a:srgbClr val="FF0000"/>
                </a:solidFill>
              </a:rPr>
              <a:t>celkem bez odměn výboru.</a:t>
            </a:r>
            <a:endParaRPr lang="cs-CZ" baseline="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6D5A9-5559-418F-A9B6-0F9A5A9B8E2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827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6D5A9-5559-418F-A9B6-0F9A5A9B8E2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801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0"/>
          </p:nvPr>
        </p:nvSpPr>
        <p:spPr>
          <a:xfrm>
            <a:off x="1476375" y="1417638"/>
            <a:ext cx="7199313" cy="4032250"/>
          </a:xfrm>
        </p:spPr>
        <p:txBody>
          <a:bodyPr/>
          <a:lstStyle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9B311E12-023F-4F05-B0C2-E50A84F5BBA9}" type="datetimeFigureOut">
              <a:rPr lang="cs-CZ" smtClean="0"/>
              <a:pPr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20FD1DED-1C98-4E66-8AC2-62B3CD6895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0"/>
          </p:nvPr>
        </p:nvSpPr>
        <p:spPr>
          <a:xfrm>
            <a:off x="1476375" y="1417638"/>
            <a:ext cx="7199313" cy="4032250"/>
          </a:xfrm>
        </p:spPr>
        <p:txBody>
          <a:bodyPr/>
          <a:lstStyle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1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  <a:ln>
            <a:noFill/>
          </a:ln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3667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8323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3672417"/>
            <a:ext cx="7019056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75656" y="2422261"/>
            <a:ext cx="7019056" cy="122732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18755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75656" y="1333500"/>
            <a:ext cx="3456384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8064" y="1333500"/>
            <a:ext cx="3538736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74307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75656" y="1279261"/>
            <a:ext cx="3456384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475656" y="1812396"/>
            <a:ext cx="3456384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48064" y="1279261"/>
            <a:ext cx="3538737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48064" y="1812396"/>
            <a:ext cx="3538737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28106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113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  <a:ln>
            <a:noFill/>
          </a:ln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0739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227542"/>
            <a:ext cx="2448272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39952" y="227542"/>
            <a:ext cx="4546848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47664" y="1195917"/>
            <a:ext cx="2448272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96407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72532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672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9B311E12-023F-4F05-B0C2-E50A84F5BBA9}" type="datetimeFigureOut">
              <a:rPr lang="cs-CZ" smtClean="0"/>
              <a:pPr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/>
          <a:lstStyle/>
          <a:p>
            <a:fld id="{20FD1DED-1C98-4E66-8AC2-62B3CD6895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0848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3672417"/>
            <a:ext cx="7019056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75656" y="2422261"/>
            <a:ext cx="7019056" cy="122732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75656" y="1333500"/>
            <a:ext cx="3456384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8064" y="1333500"/>
            <a:ext cx="3538736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75656" y="1279261"/>
            <a:ext cx="3456384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475656" y="1812396"/>
            <a:ext cx="3456384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48064" y="1279261"/>
            <a:ext cx="3538737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48064" y="1812396"/>
            <a:ext cx="3538737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227542"/>
            <a:ext cx="2448272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39952" y="227542"/>
            <a:ext cx="4546848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47664" y="1195917"/>
            <a:ext cx="2448272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475656" y="228865"/>
            <a:ext cx="7211144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75656" y="1333500"/>
            <a:ext cx="7211144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228865"/>
            <a:ext cx="1208665" cy="72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475656" y="228865"/>
            <a:ext cx="7211144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475656" y="1333500"/>
            <a:ext cx="7211144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412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PowerPoint_Presentation1.pptx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cs-CZ" dirty="0" smtClean="0"/>
              <a:t>4. Shromáždění SVJ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20. dubna 201</a:t>
            </a:r>
            <a:r>
              <a:rPr lang="cs-CZ" dirty="0"/>
              <a:t>6</a:t>
            </a:r>
            <a:endParaRPr lang="cs-CZ" dirty="0" smtClean="0"/>
          </a:p>
          <a:p>
            <a:r>
              <a:rPr lang="cs-CZ" dirty="0" smtClean="0"/>
              <a:t>19:00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508104" y="193204"/>
            <a:ext cx="33843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 smtClean="0"/>
              <a:t>Společenství pro dům č. p. 920</a:t>
            </a:r>
          </a:p>
          <a:p>
            <a:pPr algn="r"/>
            <a:r>
              <a:rPr lang="cs-CZ" sz="1400" dirty="0" smtClean="0"/>
              <a:t>Hakenova 920 / 1</a:t>
            </a:r>
          </a:p>
          <a:p>
            <a:pPr algn="r"/>
            <a:r>
              <a:rPr lang="cs-CZ" sz="1400" dirty="0" smtClean="0"/>
              <a:t>196 00 Praha 9 - Čakovice</a:t>
            </a:r>
            <a:endParaRPr lang="cs-CZ" sz="1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1345332"/>
            <a:ext cx="1152128" cy="2397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 smtClean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Nové Stanovy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Kontejnery MK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Manipulační plocha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Různé a diskuze</a:t>
            </a:r>
            <a:endParaRPr lang="cs-CZ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Trvale platná usnesení</a:t>
            </a:r>
            <a:endParaRPr lang="cs-CZ" dirty="0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5" y="1417638"/>
            <a:ext cx="7199313" cy="4032250"/>
          </a:xfrm>
        </p:spPr>
        <p:txBody>
          <a:bodyPr>
            <a:normAutofit/>
          </a:bodyPr>
          <a:lstStyle/>
          <a:p>
            <a:pPr lvl="0"/>
            <a:r>
              <a:rPr lang="cs-CZ" sz="1400" b="1" dirty="0"/>
              <a:t>Způsob rozúčtování služeb (11. 12. 2013):</a:t>
            </a:r>
            <a:endParaRPr lang="cs-CZ" sz="1400" dirty="0"/>
          </a:p>
          <a:p>
            <a:r>
              <a:rPr lang="cs-CZ" sz="1400" dirty="0"/>
              <a:t>„Shromáždění SVJ schvaluje s okamžitou platností následující způsob rozúčtování cen služeb na jednotlivé </a:t>
            </a:r>
            <a:r>
              <a:rPr lang="cs-CZ" sz="1400" dirty="0" smtClean="0"/>
              <a:t>vlastníky:</a:t>
            </a:r>
            <a:br>
              <a:rPr lang="cs-CZ" sz="1400" dirty="0" smtClean="0"/>
            </a:b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>Pro </a:t>
            </a:r>
            <a:r>
              <a:rPr lang="cs-CZ" sz="1400" dirty="0"/>
              <a:t>veškeré služby, které SVJ </a:t>
            </a:r>
            <a:r>
              <a:rPr lang="cs-CZ" sz="1400" dirty="0" err="1" smtClean="0"/>
              <a:t>rozúčtovává</a:t>
            </a:r>
            <a:r>
              <a:rPr lang="cs-CZ" sz="1400" dirty="0" smtClean="0"/>
              <a:t>, </a:t>
            </a:r>
            <a:r>
              <a:rPr lang="cs-CZ" sz="1400" dirty="0"/>
              <a:t>či v budoucnu bude </a:t>
            </a:r>
            <a:r>
              <a:rPr lang="cs-CZ" sz="1400" dirty="0" err="1" smtClean="0"/>
              <a:t>rozúčtovávat</a:t>
            </a:r>
            <a:r>
              <a:rPr lang="cs-CZ" sz="1400" dirty="0" smtClean="0"/>
              <a:t>, </a:t>
            </a:r>
            <a:r>
              <a:rPr lang="cs-CZ" sz="1400" dirty="0"/>
              <a:t>vlastníkům jednotek, je rozhodným kritériem pro rozúčtování velikost podílu vlastníka na společných částech, tj. plocha jednotky. Toto ustanovení se použije vždy, pokud nebude rozhodnutím </a:t>
            </a:r>
            <a:r>
              <a:rPr lang="cs-CZ" sz="1400" dirty="0" smtClean="0"/>
              <a:t>Shromáždění </a:t>
            </a:r>
            <a:r>
              <a:rPr lang="cs-CZ" sz="1400" dirty="0"/>
              <a:t>určeno </a:t>
            </a:r>
            <a:r>
              <a:rPr lang="cs-CZ" sz="1400" dirty="0" smtClean="0"/>
              <a:t>jinak.</a:t>
            </a:r>
            <a:br>
              <a:rPr lang="cs-CZ" sz="1400" dirty="0" smtClean="0"/>
            </a:b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>Shromáždění </a:t>
            </a:r>
            <a:r>
              <a:rPr lang="cs-CZ" sz="1400" dirty="0"/>
              <a:t>SVJ dále určuje, že</a:t>
            </a:r>
            <a:r>
              <a:rPr lang="cs-CZ" sz="1400" dirty="0" smtClean="0"/>
              <a:t>:</a:t>
            </a:r>
            <a:br>
              <a:rPr lang="cs-CZ" sz="1400" dirty="0" smtClean="0"/>
            </a:br>
            <a:r>
              <a:rPr lang="cs-CZ" sz="1400" dirty="0" smtClean="0"/>
              <a:t>- </a:t>
            </a:r>
            <a:r>
              <a:rPr lang="cs-CZ" sz="1400" dirty="0"/>
              <a:t>rozúčtování nákladů na správu jednotek a nákladů na odměny orgánů SVJ bude ve stejné výši pro každou jednotku, tj. bez ohledu na spoluvlastnický podíl</a:t>
            </a:r>
            <a:r>
              <a:rPr lang="cs-CZ" sz="1400" dirty="0" smtClean="0"/>
              <a:t>.</a:t>
            </a:r>
            <a:br>
              <a:rPr lang="cs-CZ" sz="1400" dirty="0" smtClean="0"/>
            </a:br>
            <a:r>
              <a:rPr lang="cs-CZ" sz="1400" dirty="0" smtClean="0"/>
              <a:t>- </a:t>
            </a:r>
            <a:r>
              <a:rPr lang="cs-CZ" sz="1400" dirty="0"/>
              <a:t>rozúčtování nákladů na ohřev vody se řídí příslušnými právními předpisy a Shromáždění určuje velikost základní složky na 30% a spotřební složky na 70</a:t>
            </a:r>
            <a:r>
              <a:rPr lang="cs-CZ" sz="1400" dirty="0" smtClean="0"/>
              <a:t>%.</a:t>
            </a:r>
            <a:br>
              <a:rPr lang="cs-CZ" sz="1400" dirty="0" smtClean="0"/>
            </a:br>
            <a:r>
              <a:rPr lang="cs-CZ" sz="1400" dirty="0" smtClean="0"/>
              <a:t>- </a:t>
            </a:r>
            <a:r>
              <a:rPr lang="cs-CZ" sz="1400" dirty="0"/>
              <a:t>rozúčtování nákladů na teplo se řídí příslušnými právními předpisy a Shromáždění určuje velikost základní složky na 40% a spotřební složky na 60%.“</a:t>
            </a:r>
          </a:p>
          <a:p>
            <a:endParaRPr lang="cs-CZ" sz="1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1345332"/>
            <a:ext cx="11521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 smtClean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Nové Stanovy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Kontejnery MK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Manipulační plocha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156502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Trvale platná usnesení</a:t>
            </a:r>
            <a:endParaRPr lang="cs-CZ" dirty="0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5" y="1417638"/>
            <a:ext cx="7199313" cy="4032250"/>
          </a:xfrm>
        </p:spPr>
        <p:txBody>
          <a:bodyPr>
            <a:normAutofit/>
          </a:bodyPr>
          <a:lstStyle/>
          <a:p>
            <a:r>
              <a:rPr lang="cs-CZ" sz="1400" b="1" dirty="0"/>
              <a:t>Možnosti uložení peněz SVJ (24. 4. 2013):</a:t>
            </a:r>
          </a:p>
          <a:p>
            <a:r>
              <a:rPr lang="cs-CZ" sz="1400" dirty="0"/>
              <a:t>„Shromáždění SVJ schvaluje ukládání volných prostředků následujícími způsoby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cs-CZ" sz="1400" dirty="0"/>
              <a:t>Na účtech bankovních institucí s povolením činnosti v ČR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cs-CZ" sz="1400" dirty="0"/>
              <a:t>Na účtech družstevních záložen s povolením činnosti v ČR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 </a:t>
            </a:r>
            <a:r>
              <a:rPr lang="cs-CZ" sz="1400" dirty="0"/>
              <a:t>Ve státních dluhopisech České republiky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cs-CZ" sz="1400" dirty="0"/>
              <a:t>Výbor je povinen učinit kroky k zajištění dostupnosti prostředků s ohledem na jejich přepokládanou potřebu.“</a:t>
            </a:r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1345332"/>
            <a:ext cx="11521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 smtClean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Nové Stanovy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Kontejnery MK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Manipulační plocha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9831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Trvale platná usnesení</a:t>
            </a:r>
            <a:endParaRPr lang="cs-CZ" dirty="0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5" y="1417638"/>
            <a:ext cx="7199313" cy="4032250"/>
          </a:xfrm>
        </p:spPr>
        <p:txBody>
          <a:bodyPr>
            <a:normAutofit/>
          </a:bodyPr>
          <a:lstStyle/>
          <a:p>
            <a:pPr lvl="0"/>
            <a:r>
              <a:rPr lang="cs-CZ" sz="1400" b="1" dirty="0"/>
              <a:t>Odměny výboru – způsob vyplácení (18. 4. 2012):</a:t>
            </a:r>
            <a:endParaRPr lang="cs-CZ" sz="1400" dirty="0"/>
          </a:p>
          <a:p>
            <a:r>
              <a:rPr lang="cs-CZ" sz="1400" dirty="0"/>
              <a:t>„Výbor je v kalendářním roce oprávněn odsouhlasit proplacení faktur či dohod o provedení činnosti s členem výboru nebo osobou žijící s členem výboru ve společně domácnosti v souhrnné roční výši maximálně do výše prostředků schválených Shromážděním na odměny výboru v daném roce.</a:t>
            </a:r>
            <a:br>
              <a:rPr lang="cs-CZ" sz="1400" dirty="0"/>
            </a:b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>Odměny výboru si smí výbor nechat proplatit jen v takové výši, aby v součtu s ostatními výdaji proplacenými z takto vybraných záloh nepřesáhly stanovené zálohy.</a:t>
            </a:r>
            <a:br>
              <a:rPr lang="cs-CZ" sz="1400" dirty="0"/>
            </a:b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>V kalendářním roce, ve kterém ještě neproběhlo Shromáždění, je výbor oprávněn v každém kalendářním měsíci použít prostředky pouze do výše 1/12 schválených záloh předchozího kalendářního roku.</a:t>
            </a:r>
            <a:br>
              <a:rPr lang="cs-CZ" sz="1400" dirty="0"/>
            </a:b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>Případně navýšení prostředků na tyto účely je ve výhradní pravomoci Shromáždění.“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79512" y="1345332"/>
            <a:ext cx="11521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 smtClean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Nové Stanovy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Kontejnery MK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Manipulační plocha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410033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Trvale platná usnesení</a:t>
            </a:r>
            <a:endParaRPr lang="cs-CZ" dirty="0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5" y="1417638"/>
            <a:ext cx="7199313" cy="4032250"/>
          </a:xfrm>
        </p:spPr>
        <p:txBody>
          <a:bodyPr>
            <a:normAutofit/>
          </a:bodyPr>
          <a:lstStyle/>
          <a:p>
            <a:pPr lvl="0"/>
            <a:r>
              <a:rPr lang="cs-CZ" sz="1400" b="1" dirty="0"/>
              <a:t>Fond dlouhodobých záloh na měřiče energií (18. 4. 2012):</a:t>
            </a:r>
            <a:endParaRPr lang="cs-CZ" sz="1400" dirty="0"/>
          </a:p>
          <a:p>
            <a:r>
              <a:rPr lang="cs-CZ" sz="1400" dirty="0"/>
              <a:t>„Od příštího předpisu záloh bude zaveden druhý fond dlouhodobých záloh určený výhradně na průběžné financování pravidelných výměn vodoměrů a kalorimetrů.</a:t>
            </a:r>
            <a:br>
              <a:rPr lang="cs-CZ" sz="1400" dirty="0"/>
            </a:br>
            <a:r>
              <a:rPr lang="cs-CZ" sz="1400" dirty="0"/>
              <a:t>Výši příspěvků do tohoto fondu určuje Výbor SVJ dle svého uvážení tak, aby v době následující výměny obsahoval fond odpovídající množství prostředků na její provedení.</a:t>
            </a:r>
            <a:br>
              <a:rPr lang="cs-CZ" sz="1400" dirty="0"/>
            </a:br>
            <a:r>
              <a:rPr lang="cs-CZ" sz="1400" dirty="0"/>
              <a:t>Zálohy budou určovány na základě reálných nákladů na výměnu přístrojů v dané jednotce.“</a:t>
            </a:r>
          </a:p>
          <a:p>
            <a:pPr marL="0" indent="0">
              <a:buNone/>
            </a:pPr>
            <a:endParaRPr lang="cs-CZ" sz="1400" dirty="0"/>
          </a:p>
          <a:p>
            <a:pPr lvl="0"/>
            <a:r>
              <a:rPr lang="cs-CZ" sz="1400" b="1" dirty="0"/>
              <a:t>Interval výměn měřičů energií (20. 4. 2011):</a:t>
            </a:r>
            <a:endParaRPr lang="cs-CZ" sz="1400" dirty="0"/>
          </a:p>
          <a:p>
            <a:r>
              <a:rPr lang="cs-CZ" sz="1400" dirty="0"/>
              <a:t>„Shromáždění SVJ souhlasí se zkrácením intervalu výměn vodoměrů na studenou vodu tak, aby výměna probíhala vždy společně s výměnou kalorimetrů a vodoměrů teplé užitkové vody.“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79512" y="1345332"/>
            <a:ext cx="11521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 smtClean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Nové Stanovy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Kontejnery MK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Manipulační plocha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91328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Trvale platná usnesení</a:t>
            </a:r>
            <a:endParaRPr lang="cs-CZ" dirty="0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5" y="1417638"/>
            <a:ext cx="7199313" cy="4032250"/>
          </a:xfrm>
        </p:spPr>
        <p:txBody>
          <a:bodyPr>
            <a:normAutofit/>
          </a:bodyPr>
          <a:lstStyle/>
          <a:p>
            <a:pPr lvl="0"/>
            <a:r>
              <a:rPr lang="cs-CZ" sz="1400" b="1" dirty="0"/>
              <a:t>Správa přilehlých pozemků (20. 4. 2011):</a:t>
            </a:r>
            <a:endParaRPr lang="cs-CZ" sz="1400" dirty="0"/>
          </a:p>
          <a:p>
            <a:r>
              <a:rPr lang="cs-CZ" sz="1400" dirty="0"/>
              <a:t>„Shromáždění SVJ souhlasí s tím, že přilehlý pozemek dle prohlášení vlastníka (k. u. Čakovice, pozemek č. 1280/26), bude spravován a udržován SVJ (Společenství pro dům č. p. 920/1,3, ul. Hakenova, č. p. 920/3, ul. Marie Podvalové, č. p. 920/2, 4, 6, ul. Marty Krásové, Praha 9). Zálohy na tuto údržbu budou jako doposud vybírány společně s ostatními zálohami na správu a údržbu domu a spolu s nimi také každoročně vyúčtovány.“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79512" y="1345332"/>
            <a:ext cx="11521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 smtClean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Nové Stanovy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Kontejnery MK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Manipulační plocha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401458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Trvale platná usnesení</a:t>
            </a:r>
            <a:endParaRPr lang="cs-CZ" dirty="0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5" y="1417638"/>
            <a:ext cx="7199313" cy="4032250"/>
          </a:xfrm>
        </p:spPr>
        <p:txBody>
          <a:bodyPr>
            <a:normAutofit/>
          </a:bodyPr>
          <a:lstStyle/>
          <a:p>
            <a:pPr lvl="0"/>
            <a:r>
              <a:rPr lang="cs-CZ" sz="1400" b="1" dirty="0"/>
              <a:t>Předpisy záloh (20. 4. 2011):</a:t>
            </a:r>
            <a:endParaRPr lang="cs-CZ" sz="1400" dirty="0"/>
          </a:p>
          <a:p>
            <a:r>
              <a:rPr lang="cs-CZ" sz="1400" dirty="0"/>
              <a:t>„Shromáždění SVJ schvaluje s okamžitou účinností způsob stanovení výše veškerých záloh s výjimkou dlouhodobých záloh takto:</a:t>
            </a:r>
            <a:br>
              <a:rPr lang="cs-CZ" sz="1400" dirty="0"/>
            </a:b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>Každý člen společenství je povinen hradit zálohy na služby související s užíváním jednotky, tj. zálohy na studenou vodu, teplou vodu a teplo ve výši odpovídající skutečné spotřebě, resp. skutečným nákladům jeho jednotky v předchozím kalendářním roce navýšené o 12%.</a:t>
            </a:r>
            <a:br>
              <a:rPr lang="cs-CZ" sz="1400" dirty="0"/>
            </a:b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>Každý člen společenství je povinen hradit zálohy na ostatní služby a na správu a údržbu domu hrazené Společenstvím neuvedené v předchozím odstavci ve výši odpovídající skutečným nákladům v předchozím kalendářním roce navýšené o 12% a/nebo navýšené o důvodně předpokládané zvýšení nákladů (např. DPH, změny smluv).</a:t>
            </a:r>
            <a:br>
              <a:rPr lang="cs-CZ" sz="1400" dirty="0"/>
            </a:b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/>
              <a:t>Výbor je oprávněn na základě výše zmíněných pravidel každoročně sestavit a odeslat členům společenství nový předpis záloh. A to bez zbytečného odkladu poté, co uplynou lhůty na odvolání proti ročnímu vyúčtování.“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79512" y="1345332"/>
            <a:ext cx="11521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 smtClean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Nové Stanovy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Kontejnery MK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Manipulační plocha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402048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Změna Stanov SVJ</a:t>
            </a:r>
            <a:endParaRPr lang="cs-CZ" dirty="0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5" y="1417638"/>
            <a:ext cx="7199313" cy="4032250"/>
          </a:xfrm>
        </p:spPr>
        <p:txBody>
          <a:bodyPr>
            <a:normAutofit/>
          </a:bodyPr>
          <a:lstStyle/>
          <a:p>
            <a:r>
              <a:rPr lang="cs-CZ" sz="1800" b="1" dirty="0" smtClean="0"/>
              <a:t>Diskuze:</a:t>
            </a:r>
          </a:p>
          <a:p>
            <a:pPr lvl="1"/>
            <a:r>
              <a:rPr lang="cs-CZ" sz="1400" b="1" dirty="0" smtClean="0"/>
              <a:t>Diskutována možnost začlenit do Stanov přechod dluhu na nového vlastníka po prodeji jednotky. Převládl názor proti.</a:t>
            </a:r>
          </a:p>
          <a:p>
            <a:pPr lvl="2"/>
            <a:r>
              <a:rPr lang="cs-CZ" sz="1000" b="1" i="1" dirty="0" smtClean="0"/>
              <a:t>Úkol</a:t>
            </a:r>
            <a:r>
              <a:rPr lang="cs-CZ" sz="1000" b="1" dirty="0" smtClean="0"/>
              <a:t> – Výbor prověří právní závaznost a vymahatelnost takovéhoto případného bodu.</a:t>
            </a:r>
          </a:p>
          <a:p>
            <a:pPr lvl="1"/>
            <a:r>
              <a:rPr lang="cs-CZ" sz="1400" b="1" dirty="0" smtClean="0"/>
              <a:t>Diskuze o sledování prodejů jednotek kvůli možnému předcházení problémů s dlužníky</a:t>
            </a:r>
          </a:p>
          <a:p>
            <a:pPr lvl="2"/>
            <a:r>
              <a:rPr lang="cs-CZ" sz="1000" b="1" dirty="0" smtClean="0"/>
              <a:t>Pravidelné sledování celého domu se jeví jako dosti neekonomické</a:t>
            </a:r>
          </a:p>
          <a:p>
            <a:pPr lvl="2"/>
            <a:r>
              <a:rPr lang="cs-CZ" sz="1000" b="1" i="1" dirty="0" smtClean="0"/>
              <a:t>Úkol</a:t>
            </a:r>
            <a:r>
              <a:rPr lang="cs-CZ" sz="1000" b="1" dirty="0" smtClean="0"/>
              <a:t> – Výbor prověří a případně zrealizuje sledování pouze jednotek, u kterých je platební morálka problematická.</a:t>
            </a:r>
            <a:endParaRPr lang="cs-CZ" sz="10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1345332"/>
            <a:ext cx="11521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 smtClean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>
                <a:solidFill>
                  <a:srgbClr val="C00000"/>
                </a:solidFill>
              </a:rPr>
              <a:t>Nové </a:t>
            </a:r>
            <a:r>
              <a:rPr lang="cs-CZ" sz="800" b="1" dirty="0">
                <a:solidFill>
                  <a:srgbClr val="C00000"/>
                </a:solidFill>
              </a:rPr>
              <a:t>Stanovy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Kontejnery MK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Manipulační plocha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259384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Změna Stanov SVJ</a:t>
            </a:r>
            <a:endParaRPr lang="cs-CZ" dirty="0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5" y="1417638"/>
            <a:ext cx="7199313" cy="4032250"/>
          </a:xfrm>
        </p:spPr>
        <p:txBody>
          <a:bodyPr>
            <a:normAutofit/>
          </a:bodyPr>
          <a:lstStyle/>
          <a:p>
            <a:r>
              <a:rPr lang="cs-CZ" sz="1800" dirty="0"/>
              <a:t>„Shromáždění SVJ </a:t>
            </a:r>
            <a:r>
              <a:rPr lang="cs-CZ" sz="1800" dirty="0" smtClean="0"/>
              <a:t>schvaluje nové Stanovy ve znění, v jakém byly předloženy v materiálech ke Shromáždění. Dále schvaluje jako součást Stanov dle jejich článku XI., odstavce 12 Domovní řád v aktuálním platném znění.“</a:t>
            </a:r>
            <a:endParaRPr lang="cs-CZ" sz="1800" dirty="0"/>
          </a:p>
          <a:p>
            <a:endParaRPr lang="cs-CZ" sz="1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1345332"/>
            <a:ext cx="11521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 smtClean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Nové Stanovy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Kontejnery MK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Manipulační plocha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236186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75656" y="228864"/>
            <a:ext cx="7211144" cy="1116467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Kontejnery v Marty Krásové </a:t>
            </a:r>
            <a:endParaRPr lang="cs-CZ" dirty="0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5" y="1633364"/>
            <a:ext cx="7199313" cy="3816524"/>
          </a:xfrm>
        </p:spPr>
        <p:txBody>
          <a:bodyPr>
            <a:normAutofit/>
          </a:bodyPr>
          <a:lstStyle/>
          <a:p>
            <a:r>
              <a:rPr lang="cs-CZ" sz="1800" b="1" dirty="0"/>
              <a:t>Diskuze:</a:t>
            </a:r>
          </a:p>
          <a:p>
            <a:pPr lvl="1"/>
            <a:r>
              <a:rPr lang="cs-CZ" sz="1400" dirty="0" smtClean="0"/>
              <a:t>Jako problematický je jeví primárně tříděný odpad, kterým se následně plní i kontejnery na odpad směsný</a:t>
            </a:r>
          </a:p>
          <a:p>
            <a:pPr lvl="1"/>
            <a:r>
              <a:rPr lang="cs-CZ" sz="1400" i="1" dirty="0" smtClean="0"/>
              <a:t>Úkol</a:t>
            </a:r>
            <a:r>
              <a:rPr lang="cs-CZ" sz="1400" dirty="0" smtClean="0"/>
              <a:t> – Výbor prověří možnosti zvýšení svozu či ideálně vybudování dalšího stanoviště pro tříděný odpad poblíž MK6; taktéž prověří a doporučí vlastníkům jakou by bylo vhodné zvýšit tlak na obec na zlepšení podmínek </a:t>
            </a:r>
            <a:r>
              <a:rPr lang="cs-CZ" sz="1400" dirty="0" smtClean="0"/>
              <a:t>svozu</a:t>
            </a:r>
            <a:endParaRPr lang="en-US" sz="1400" dirty="0" smtClean="0"/>
          </a:p>
          <a:p>
            <a:pPr lvl="1"/>
            <a:r>
              <a:rPr lang="cs-CZ" sz="1400" i="1" dirty="0" smtClean="0"/>
              <a:t>Úkol</a:t>
            </a:r>
            <a:r>
              <a:rPr lang="cs-CZ" sz="1400" dirty="0" smtClean="0"/>
              <a:t> – Výbor prověří možnosti mimořádných svozů během problematických událostí, typicky svátky</a:t>
            </a:r>
          </a:p>
          <a:p>
            <a:pPr lvl="1"/>
            <a:r>
              <a:rPr lang="cs-CZ" sz="1400" i="1" dirty="0" smtClean="0"/>
              <a:t>Úkol</a:t>
            </a:r>
            <a:r>
              <a:rPr lang="cs-CZ" sz="1400" dirty="0" smtClean="0"/>
              <a:t> – Výbor prověří, zda by bylo možné technicky zabránit odhazování domovního odpadu do odpadkových košů, např. instalací stříšky</a:t>
            </a:r>
            <a:endParaRPr lang="cs-CZ" sz="1400" dirty="0" smtClean="0"/>
          </a:p>
          <a:p>
            <a:pPr marL="457200" lvl="1" indent="0">
              <a:buNone/>
            </a:pPr>
            <a:endParaRPr lang="cs-CZ" sz="1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1345332"/>
            <a:ext cx="11521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 smtClean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Nové Stanovy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Kontejnery MK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Manipulační plocha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200397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75656" y="228864"/>
            <a:ext cx="7211144" cy="1116467"/>
          </a:xfrm>
        </p:spPr>
        <p:txBody>
          <a:bodyPr>
            <a:normAutofit fontScale="90000"/>
          </a:bodyPr>
          <a:lstStyle/>
          <a:p>
            <a:r>
              <a:rPr lang="cs-CZ" b="1" u="sng" dirty="0" smtClean="0"/>
              <a:t>Vyúčtování stavby manipulační plochy </a:t>
            </a:r>
            <a:endParaRPr lang="cs-CZ" dirty="0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5" y="1633364"/>
            <a:ext cx="7199313" cy="3816524"/>
          </a:xfrm>
        </p:spPr>
        <p:txBody>
          <a:bodyPr>
            <a:normAutofit/>
          </a:bodyPr>
          <a:lstStyle/>
          <a:p>
            <a:r>
              <a:rPr lang="cs-CZ" sz="1800" dirty="0" smtClean="0"/>
              <a:t>Náklady stavby – 73 733 Kč</a:t>
            </a:r>
          </a:p>
          <a:p>
            <a:r>
              <a:rPr lang="cs-CZ" sz="1800" dirty="0" smtClean="0"/>
              <a:t>Proporční podíl RS UZP – 49 757 Kč</a:t>
            </a:r>
            <a:endParaRPr lang="cs-CZ" sz="1800" dirty="0"/>
          </a:p>
          <a:p>
            <a:endParaRPr lang="cs-CZ" sz="1800" dirty="0" smtClean="0"/>
          </a:p>
          <a:p>
            <a:pPr marL="457200" lvl="1" indent="0">
              <a:buNone/>
            </a:pPr>
            <a:r>
              <a:rPr lang="cs-CZ" sz="1800" dirty="0" smtClean="0"/>
              <a:t>Výbor navrhuje, nebude-li vznešen jiný požadavek, použít 49 757 Kč na úhradu akcí, která by normálně byly hrazeny z dlouhodobých záloh.</a:t>
            </a:r>
            <a:endParaRPr lang="cs-CZ" sz="1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79512" y="1345332"/>
            <a:ext cx="11521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 smtClean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Nové Stanovy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Kontejnery MK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Manipulační plocha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16300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Zahájení a volby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1476375" y="1345332"/>
            <a:ext cx="7199313" cy="4104556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/>
              <a:t>Zahájení </a:t>
            </a:r>
            <a:endParaRPr lang="en-US" sz="2400" dirty="0" smtClean="0"/>
          </a:p>
          <a:p>
            <a:pPr algn="just"/>
            <a:r>
              <a:rPr lang="cs-CZ" sz="2400" dirty="0" smtClean="0"/>
              <a:t>Volba zapisovatele</a:t>
            </a:r>
          </a:p>
          <a:p>
            <a:pPr lvl="1" algn="just"/>
            <a:r>
              <a:rPr lang="cs-CZ" sz="2400" dirty="0" smtClean="0"/>
              <a:t>Radovan Khol</a:t>
            </a:r>
          </a:p>
          <a:p>
            <a:pPr algn="just"/>
            <a:r>
              <a:rPr lang="cs-CZ" sz="2400" dirty="0" smtClean="0"/>
              <a:t>Volba ověřovatelů</a:t>
            </a:r>
          </a:p>
          <a:p>
            <a:pPr lvl="1" algn="just"/>
            <a:r>
              <a:rPr lang="cs-CZ" sz="2400" dirty="0" smtClean="0"/>
              <a:t>Jana Tejkalová a Zbyněk Bureš</a:t>
            </a:r>
          </a:p>
          <a:p>
            <a:pPr algn="just"/>
            <a:r>
              <a:rPr lang="cs-CZ" sz="2400" dirty="0" smtClean="0"/>
              <a:t>Volba skrutátorů</a:t>
            </a:r>
          </a:p>
          <a:p>
            <a:pPr lvl="1" algn="just"/>
            <a:r>
              <a:rPr lang="cs-CZ" sz="2400" dirty="0" smtClean="0"/>
              <a:t>Petr Duchoň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1345332"/>
            <a:ext cx="11521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 smtClean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>
                <a:solidFill>
                  <a:srgbClr val="C00000"/>
                </a:solidFill>
              </a:rPr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>
                <a:solidFill>
                  <a:srgbClr val="C00000"/>
                </a:solidFill>
              </a:rPr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Nové Stanovy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Kontejnery MK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Manipulační plocha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Různé </a:t>
            </a:r>
            <a:r>
              <a:rPr lang="cs-CZ" dirty="0"/>
              <a:t>a diskuze 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5" y="1417638"/>
            <a:ext cx="7199313" cy="4297362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Vlhkost a fleky na podbití střechy</a:t>
            </a:r>
            <a:r>
              <a:rPr lang="en-US" sz="2000" b="1" dirty="0" smtClean="0"/>
              <a:t> </a:t>
            </a:r>
          </a:p>
          <a:p>
            <a:r>
              <a:rPr lang="cs-CZ" sz="2000" b="1" dirty="0" smtClean="0"/>
              <a:t>Alternativy a úspory v dodávce tepla / teplé vody</a:t>
            </a:r>
            <a:endParaRPr lang="en-US" sz="2000" b="1" dirty="0" smtClean="0"/>
          </a:p>
          <a:p>
            <a:r>
              <a:rPr lang="cs-CZ" sz="2000" b="1" dirty="0" smtClean="0"/>
              <a:t>Padající krytky šroubů oken</a:t>
            </a:r>
            <a:r>
              <a:rPr lang="en-US" sz="2000" b="1" dirty="0" smtClean="0"/>
              <a:t> 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79512" y="1345332"/>
            <a:ext cx="11521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 smtClean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Nové Stanovy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Kontejnery MK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Manipulační plocha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Různé a diskuze</a:t>
            </a:r>
            <a:endParaRPr lang="cs-CZ" sz="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63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dirty="0" smtClean="0"/>
              <a:t>Děkujeme za váš čas</a:t>
            </a:r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Výbor SVJ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79512" y="1345332"/>
            <a:ext cx="11521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 smtClean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Nové Stanovy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Kontejnery MK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Manipulační plocha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činnosti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79512" y="1345332"/>
            <a:ext cx="11521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 smtClean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Hospodaření</a:t>
            </a:r>
            <a:r>
              <a:rPr lang="cs-CZ" sz="800" b="1" baseline="0" dirty="0" smtClean="0"/>
              <a:t>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Nové Stanovy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Kontejnery MK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Manipulační plocha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75316"/>
              </p:ext>
            </p:extLst>
          </p:nvPr>
        </p:nvGraphicFramePr>
        <p:xfrm>
          <a:off x="1979712" y="1705372"/>
          <a:ext cx="5760640" cy="1776198"/>
        </p:xfrm>
        <a:graphic>
          <a:graphicData uri="http://schemas.openxmlformats.org/drawingml/2006/table">
            <a:tbl>
              <a:tblPr>
                <a:tableStyleId>{10A1B5D5-9B99-4C35-A422-299274C87663}</a:tableStyleId>
              </a:tblPr>
              <a:tblGrid>
                <a:gridCol w="2160240"/>
                <a:gridCol w="792088"/>
                <a:gridCol w="1077072"/>
                <a:gridCol w="1731240"/>
              </a:tblGrid>
              <a:tr h="296033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Schváleno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Rozdíl</a:t>
                      </a:r>
                    </a:p>
                  </a:txBody>
                  <a:tcPr marL="9525" marR="9525" marT="9525" marB="0" anchor="b"/>
                </a:tc>
              </a:tr>
              <a:tr h="29603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Bezp</a:t>
                      </a:r>
                      <a:r>
                        <a:rPr lang="cs-CZ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ečnostní</a:t>
                      </a:r>
                      <a:r>
                        <a:rPr lang="cs-CZ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dveře a příslušenství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478 280 Kč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620 000 Kč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-21 710 Kč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96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Elektromechanické zámky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120 010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Kč</a:t>
                      </a: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6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Zámečnické práce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28 774 Kč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---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296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Vstupní dveře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174 233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Kč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180 000 Kč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-5 767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Kč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96033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Nové elektromagnety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76 600 Kč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70 000 Kč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6 600 </a:t>
                      </a:r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Kč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35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5" y="2065412"/>
            <a:ext cx="7199313" cy="3384476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„Shromáždění SVJ bere na vědomí ústní zprávu o činnosti výboru SVJ za minulé období.“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činnosti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79512" y="1345332"/>
            <a:ext cx="11521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 smtClean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Hospodaření</a:t>
            </a:r>
            <a:r>
              <a:rPr lang="cs-CZ" sz="800" b="1" baseline="0" dirty="0" smtClean="0"/>
              <a:t>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Nové Stanovy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Kontejnery MK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Manipulační plocha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335017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hospodaření</a:t>
            </a:r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132331"/>
              </p:ext>
            </p:extLst>
          </p:nvPr>
        </p:nvGraphicFramePr>
        <p:xfrm>
          <a:off x="1475656" y="1273324"/>
          <a:ext cx="6539844" cy="3883647"/>
        </p:xfrm>
        <a:graphic>
          <a:graphicData uri="http://schemas.openxmlformats.org/drawingml/2006/table">
            <a:tbl>
              <a:tblPr>
                <a:tableStyleId>{10A1B5D5-9B99-4C35-A422-299274C87663}</a:tableStyleId>
              </a:tblPr>
              <a:tblGrid>
                <a:gridCol w="2501594"/>
                <a:gridCol w="658167"/>
                <a:gridCol w="647013"/>
                <a:gridCol w="647013"/>
                <a:gridCol w="185458"/>
                <a:gridCol w="851992"/>
                <a:gridCol w="1048607"/>
              </a:tblGrid>
              <a:tr h="192378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u="none" strike="noStrike" dirty="0">
                          <a:effectLst/>
                        </a:rPr>
                        <a:t> 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u="none" strike="noStrike" dirty="0">
                          <a:effectLst/>
                        </a:rPr>
                        <a:t> 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cs-CZ" sz="1000" u="none" strike="noStrike" dirty="0">
                          <a:effectLst/>
                        </a:rPr>
                        <a:t>porovnání mezi </a:t>
                      </a:r>
                      <a:r>
                        <a:rPr lang="cs-CZ" sz="1000" u="none" strike="noStrike" dirty="0" smtClean="0">
                          <a:effectLst/>
                        </a:rPr>
                        <a:t>2014 </a:t>
                      </a:r>
                      <a:r>
                        <a:rPr lang="cs-CZ" sz="1000" u="none" strike="noStrike" dirty="0">
                          <a:effectLst/>
                        </a:rPr>
                        <a:t>a </a:t>
                      </a:r>
                      <a:r>
                        <a:rPr lang="cs-CZ" sz="1000" u="none" strike="noStrike" dirty="0" smtClean="0">
                          <a:effectLst/>
                        </a:rPr>
                        <a:t>2015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3967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u="none" strike="noStrike" dirty="0">
                          <a:effectLst/>
                        </a:rPr>
                        <a:t> 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u="none" strike="noStrike" dirty="0">
                          <a:effectLst/>
                        </a:rPr>
                        <a:t>Za rok </a:t>
                      </a:r>
                      <a:r>
                        <a:rPr lang="en-US" sz="1000" u="none" strike="noStrike" dirty="0" smtClean="0">
                          <a:effectLst/>
                        </a:rPr>
                        <a:t>2013</a:t>
                      </a:r>
                      <a:endParaRPr lang="cs-CZ" sz="1000" u="none" strike="noStrike" dirty="0">
                        <a:effectLst/>
                      </a:endParaRPr>
                    </a:p>
                    <a:p>
                      <a:pPr algn="ctr" rtl="0" fontAlgn="b"/>
                      <a:r>
                        <a:rPr lang="cs-CZ" sz="1000" u="none" strike="noStrike" dirty="0">
                          <a:effectLst/>
                        </a:rPr>
                        <a:t>v tis. Kč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u="none" strike="noStrike" dirty="0">
                          <a:effectLst/>
                        </a:rPr>
                        <a:t>Za rok </a:t>
                      </a:r>
                      <a:r>
                        <a:rPr lang="cs-CZ" sz="1000" u="none" strike="noStrike" dirty="0" smtClean="0">
                          <a:effectLst/>
                        </a:rPr>
                        <a:t>2014</a:t>
                      </a:r>
                      <a:endParaRPr lang="cs-CZ" sz="1000" u="none" strike="noStrike" dirty="0">
                        <a:effectLst/>
                      </a:endParaRPr>
                    </a:p>
                    <a:p>
                      <a:pPr algn="ctr" rtl="0" fontAlgn="b"/>
                      <a:r>
                        <a:rPr lang="cs-CZ" sz="1000" u="none" strike="noStrike" dirty="0">
                          <a:effectLst/>
                        </a:rPr>
                        <a:t>v tis. Kč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b="1" u="none" strike="noStrike" dirty="0" smtClean="0">
                          <a:effectLst/>
                        </a:rPr>
                        <a:t>Za rok 2015</a:t>
                      </a:r>
                    </a:p>
                    <a:p>
                      <a:pPr algn="ctr" rtl="0" fontAlgn="b"/>
                      <a:r>
                        <a:rPr lang="cs-CZ" sz="1000" b="1" u="none" strike="noStrike" dirty="0" smtClean="0">
                          <a:effectLst/>
                        </a:rPr>
                        <a:t>v tis. Kč</a:t>
                      </a:r>
                      <a:endParaRPr lang="cs-CZ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u="none" strike="noStrike" dirty="0">
                          <a:effectLst/>
                        </a:rPr>
                        <a:t>Rozdíl (</a:t>
                      </a:r>
                      <a:r>
                        <a:rPr lang="cs-CZ" sz="1000" u="none" strike="noStrike" dirty="0" smtClean="0">
                          <a:effectLst/>
                        </a:rPr>
                        <a:t>2015-2014) </a:t>
                      </a:r>
                      <a:r>
                        <a:rPr lang="cs-CZ" sz="1000" u="none" strike="noStrike" dirty="0">
                          <a:effectLst/>
                        </a:rPr>
                        <a:t>v tis. Kč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000" u="none" strike="noStrike" dirty="0" smtClean="0">
                          <a:effectLst/>
                        </a:rPr>
                        <a:t>Rozdíl oproti 2014</a:t>
                      </a:r>
                      <a:br>
                        <a:rPr lang="cs-CZ" sz="1000" u="none" strike="noStrike" dirty="0" smtClean="0">
                          <a:effectLst/>
                        </a:rPr>
                      </a:br>
                      <a:r>
                        <a:rPr lang="cs-CZ" sz="1000" u="none" strike="noStrike" dirty="0" smtClean="0">
                          <a:effectLst/>
                        </a:rPr>
                        <a:t>v </a:t>
                      </a:r>
                      <a:r>
                        <a:rPr lang="cs-CZ" sz="1000" u="none" strike="noStrike" dirty="0">
                          <a:effectLst/>
                        </a:rPr>
                        <a:t>%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237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0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„Náklady“ na odpad 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120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120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120</a:t>
                      </a:r>
                      <a:endParaRPr lang="cs-CZ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u="none" strike="noStrike" kern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000" b="0" i="0" u="none" strike="noStrike" kern="120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176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0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„Náklady“  na úklid 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230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230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231</a:t>
                      </a:r>
                      <a:endParaRPr lang="cs-CZ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cs-CZ" sz="1000" b="0" i="0" u="none" strike="noStrike" kern="120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539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0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„Náklady“  na elektřinu </a:t>
                      </a:r>
                      <a:r>
                        <a:rPr lang="cs-CZ" sz="1000" u="none" strike="noStrike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spol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cs-CZ" sz="1000" u="none" strike="noStrike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čných</a:t>
                      </a:r>
                      <a:r>
                        <a:rPr lang="cs-CZ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0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prostor vč. </a:t>
                      </a:r>
                      <a:r>
                        <a:rPr lang="en-US" sz="1000" u="none" strike="noStrike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ga</a:t>
                      </a:r>
                      <a:r>
                        <a:rPr lang="cs-CZ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ráží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242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379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279</a:t>
                      </a:r>
                      <a:endParaRPr lang="cs-CZ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cs-CZ" sz="1000" b="0" i="0" u="none" strike="noStrike" kern="120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-100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237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0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„Náklady“  na ostatní služby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cs-CZ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cs-CZ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405</a:t>
                      </a:r>
                      <a:endParaRPr lang="cs-CZ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105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237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0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Pojištění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b="1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  <a:endParaRPr lang="cs-CZ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cs-CZ" sz="1000" b="0" i="0" u="none" strike="noStrike" kern="120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237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0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Poplatek byty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339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339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339</a:t>
                      </a:r>
                      <a:endParaRPr lang="cs-CZ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cs-CZ" sz="1000" b="0" i="0" u="none" strike="noStrike" kern="120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237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0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Poplatek garáže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89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89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b="1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89</a:t>
                      </a:r>
                      <a:endParaRPr lang="cs-CZ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237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0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„Náklady“  na teplo 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1 </a:t>
                      </a:r>
                      <a:r>
                        <a:rPr lang="cs-CZ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1 </a:t>
                      </a:r>
                      <a:r>
                        <a:rPr lang="cs-CZ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081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1 115</a:t>
                      </a:r>
                      <a:endParaRPr lang="cs-CZ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103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237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000" u="none" strike="noStrike" kern="1200">
                          <a:solidFill>
                            <a:schemeClr val="tx1"/>
                          </a:solidFill>
                          <a:effectLst/>
                        </a:rPr>
                        <a:t>„Náklady“  na ohřev teplé vody (315.033+035)</a:t>
                      </a:r>
                      <a:endParaRPr lang="cs-CZ" sz="1000" b="0" i="0" u="none" strike="noStrike" kern="120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cs-CZ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896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946</a:t>
                      </a:r>
                      <a:endParaRPr lang="cs-CZ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106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237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000" u="none" strike="noStrike" kern="1200">
                          <a:solidFill>
                            <a:schemeClr val="tx1"/>
                          </a:solidFill>
                          <a:effectLst/>
                        </a:rPr>
                        <a:t>„Náklady“  na vodné, stočné </a:t>
                      </a:r>
                      <a:endParaRPr lang="cs-CZ" sz="1000" b="0" i="0" u="none" strike="noStrike" kern="120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1 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161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1 267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1 314</a:t>
                      </a:r>
                      <a:endParaRPr lang="cs-CZ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8743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pl-PL" sz="10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„Náklady“  na revizi a údržbu technologií </a:t>
                      </a:r>
                      <a:endParaRPr lang="pl-PL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cs-CZ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294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233</a:t>
                      </a:r>
                      <a:endParaRPr lang="cs-CZ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61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79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2378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pl-PL" sz="10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„Náklady“ na revizi a údržbu technologií </a:t>
                      </a:r>
                      <a:r>
                        <a:rPr lang="pl-PL" sz="1000" u="none" strike="noStrike" kern="1200">
                          <a:solidFill>
                            <a:schemeClr val="tx1"/>
                          </a:solidFill>
                          <a:effectLst/>
                        </a:rPr>
                        <a:t>– </a:t>
                      </a:r>
                      <a:r>
                        <a:rPr lang="pl-PL" sz="1000" u="none" strike="noStrike" kern="1200" smtClean="0">
                          <a:solidFill>
                            <a:schemeClr val="tx1"/>
                          </a:solidFill>
                          <a:effectLst/>
                        </a:rPr>
                        <a:t>garáže </a:t>
                      </a:r>
                      <a:endParaRPr lang="pl-PL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cs-CZ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48</a:t>
                      </a:r>
                      <a:endParaRPr lang="cs-CZ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171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238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000" u="none" strike="noStrike" kern="1200" dirty="0">
                          <a:effectLst/>
                        </a:rPr>
                        <a:t>„Náklady“  na úklid garáží </a:t>
                      </a:r>
                      <a:endParaRPr lang="cs-CZ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96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96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96</a:t>
                      </a:r>
                      <a:endParaRPr lang="cs-CZ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 smtClean="0">
                          <a:effectLst/>
                        </a:rPr>
                        <a:t>100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238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pl-PL" sz="1000" u="none" strike="noStrike" kern="1200" dirty="0">
                          <a:effectLst/>
                        </a:rPr>
                        <a:t>„Náklady“  na společné služby v areálu </a:t>
                      </a:r>
                      <a:endParaRPr lang="pl-PL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251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183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210</a:t>
                      </a:r>
                      <a:endParaRPr lang="cs-CZ" sz="10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00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115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2378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u="none" strike="noStrike" dirty="0">
                          <a:effectLst/>
                        </a:rPr>
                        <a:t> 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cs-CZ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u="none" strike="noStrike" dirty="0">
                          <a:effectLst/>
                        </a:rPr>
                        <a:t> 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79009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000" u="none" strike="noStrike" dirty="0">
                          <a:effectLst/>
                        </a:rPr>
                        <a:t>Náklady </a:t>
                      </a:r>
                      <a:r>
                        <a:rPr lang="cs-CZ" sz="1000" u="none" strike="noStrike" dirty="0" smtClean="0">
                          <a:effectLst/>
                        </a:rPr>
                        <a:t>celkem (*)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 </a:t>
                      </a:r>
                      <a:r>
                        <a:rPr lang="en-US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cs-CZ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cs-CZ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 </a:t>
                      </a:r>
                      <a:r>
                        <a:rPr lang="cs-CZ" sz="1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466</a:t>
                      </a:r>
                      <a:endParaRPr lang="cs-CZ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cs-CZ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5 525</a:t>
                      </a:r>
                      <a:endParaRPr lang="cs-CZ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</a:t>
                      </a:r>
                      <a:endParaRPr lang="cs-CZ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1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79512" y="1345332"/>
            <a:ext cx="11521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 smtClean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Nové Stanovy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Kontejnery MK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Manipulační plocha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205400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o hospodaření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1345332"/>
            <a:ext cx="11521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 smtClean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Nové Stanovy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Kontejnery MK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Manipulační plocha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</p:txBody>
      </p:sp>
      <p:graphicFrame>
        <p:nvGraphicFramePr>
          <p:cNvPr id="3" name="Objekt 2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1249451"/>
              </p:ext>
            </p:extLst>
          </p:nvPr>
        </p:nvGraphicFramePr>
        <p:xfrm>
          <a:off x="2051720" y="1181365"/>
          <a:ext cx="6001544" cy="4500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Presentation" r:id="rId5" imgW="4326781" imgH="3245285" progId="PowerPoint.Show.12">
                  <p:embed/>
                </p:oleObj>
              </mc:Choice>
              <mc:Fallback>
                <p:oleObj name="Presentation" r:id="rId5" imgW="4326781" imgH="3245285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51720" y="1181365"/>
                        <a:ext cx="6001544" cy="4500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727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Dlouhodobé zálohy - čerpání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1345332"/>
            <a:ext cx="11521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 smtClean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Nové Stanovy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Kontejnery MK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Manipulační plocha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284937"/>
              </p:ext>
            </p:extLst>
          </p:nvPr>
        </p:nvGraphicFramePr>
        <p:xfrm>
          <a:off x="1907704" y="1273324"/>
          <a:ext cx="6408712" cy="3456384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3936497"/>
                <a:gridCol w="2472215"/>
              </a:tblGrid>
              <a:tr h="43204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Účel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Částka</a:t>
                      </a:r>
                      <a:endParaRPr lang="cs-CZ" sz="16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Bezp</a:t>
                      </a:r>
                      <a:r>
                        <a:rPr lang="cs-CZ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ečnostní</a:t>
                      </a:r>
                      <a:r>
                        <a:rPr lang="cs-CZ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dveře a příslušenství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478.280 Kč</a:t>
                      </a:r>
                      <a:endParaRPr lang="cs-CZ" sz="16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Vstupní dveře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192.622 Kč</a:t>
                      </a:r>
                      <a:endParaRPr lang="cs-CZ" sz="16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sz="1600" dirty="0" err="1" smtClean="0">
                          <a:solidFill>
                            <a:schemeClr val="tx1"/>
                          </a:solidFill>
                        </a:rPr>
                        <a:t>Elektomechanické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 zámky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120.030 Kč</a:t>
                      </a:r>
                      <a:endParaRPr lang="cs-CZ" sz="16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Elektromagnetické</a:t>
                      </a:r>
                      <a:r>
                        <a:rPr lang="cs-CZ" sz="1600" baseline="0" dirty="0" smtClean="0"/>
                        <a:t> zámky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53.424 Kč</a:t>
                      </a:r>
                      <a:endParaRPr lang="cs-CZ" sz="16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Zásah</a:t>
                      </a:r>
                      <a:r>
                        <a:rPr lang="cs-CZ" sz="1600" baseline="0" dirty="0" smtClean="0"/>
                        <a:t> na kanalizaci MK2 a MK4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47.323 Kč</a:t>
                      </a:r>
                      <a:endParaRPr lang="cs-CZ" sz="16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Další zámečnické práce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35.374 Kč</a:t>
                      </a:r>
                      <a:endParaRPr lang="cs-CZ" sz="16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CELKEM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908.644 Kč</a:t>
                      </a:r>
                      <a:endParaRPr lang="cs-CZ" sz="1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681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Účetní závěrka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„Shromáždění SVJ schvaluje účetní závěrku a zprávu o hospodaření za rok </a:t>
            </a:r>
            <a:r>
              <a:rPr lang="cs-CZ" dirty="0" smtClean="0"/>
              <a:t>2015. </a:t>
            </a:r>
            <a:endParaRPr lang="cs-CZ" dirty="0"/>
          </a:p>
          <a:p>
            <a:pPr marL="702000" algn="just">
              <a:buNone/>
            </a:pPr>
            <a:endParaRPr lang="cs-CZ" dirty="0" smtClean="0"/>
          </a:p>
          <a:p>
            <a:pPr marL="342000" indent="0" algn="just">
              <a:buNone/>
            </a:pPr>
            <a:r>
              <a:rPr lang="cs-CZ" dirty="0" smtClean="0"/>
              <a:t>Shromáždění </a:t>
            </a:r>
            <a:r>
              <a:rPr lang="cs-CZ" dirty="0"/>
              <a:t>SVJ schvaluje vypořádat výsledek hospodaření za hlavní činnost za rok </a:t>
            </a:r>
            <a:r>
              <a:rPr lang="cs-CZ" dirty="0" smtClean="0"/>
              <a:t>2015 </a:t>
            </a:r>
            <a:r>
              <a:rPr lang="cs-CZ" dirty="0"/>
              <a:t>následovně: </a:t>
            </a:r>
          </a:p>
          <a:p>
            <a:pPr marL="342000" lvl="0" indent="0">
              <a:buFontTx/>
              <a:buChar char="-"/>
            </a:pPr>
            <a:r>
              <a:rPr lang="en-US" dirty="0" smtClean="0"/>
              <a:t> </a:t>
            </a:r>
            <a:r>
              <a:rPr lang="cs-CZ" dirty="0" smtClean="0"/>
              <a:t>použít zisk z hlavní činnosti ve výši </a:t>
            </a:r>
            <a:r>
              <a:rPr lang="cs-CZ" b="1" dirty="0" smtClean="0"/>
              <a:t>25 627,43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/>
              <a:t>Kč </a:t>
            </a:r>
            <a:r>
              <a:rPr lang="cs-CZ" dirty="0" smtClean="0"/>
              <a:t>k úhradě zboží a služeb pořizovaných společenstvím v roce 2016.“</a:t>
            </a:r>
          </a:p>
          <a:p>
            <a:pPr marL="342000" indent="0" algn="just">
              <a:buNone/>
            </a:pPr>
            <a:r>
              <a:rPr lang="cs-CZ" dirty="0"/>
              <a:t> </a:t>
            </a:r>
          </a:p>
          <a:p>
            <a:pPr marL="342000" indent="0" algn="just">
              <a:buNone/>
            </a:pP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79512" y="1345332"/>
            <a:ext cx="11521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 smtClean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Nové Stanovy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Kontejnery MK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Manipulační plocha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149993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Trvale platná usnesení</a:t>
            </a:r>
            <a:endParaRPr lang="cs-CZ" dirty="0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5" y="1417638"/>
            <a:ext cx="7199313" cy="4032250"/>
          </a:xfrm>
        </p:spPr>
        <p:txBody>
          <a:bodyPr>
            <a:normAutofit/>
          </a:bodyPr>
          <a:lstStyle/>
          <a:p>
            <a:pPr lvl="0"/>
            <a:r>
              <a:rPr lang="cs-CZ" sz="1400" b="1" dirty="0"/>
              <a:t>Odměny výboru – výše (22. 4. 2014):</a:t>
            </a:r>
            <a:endParaRPr lang="cs-CZ" sz="1400" dirty="0"/>
          </a:p>
          <a:p>
            <a:r>
              <a:rPr lang="cs-CZ" sz="1400" dirty="0"/>
              <a:t>„Shromáždění SVJ navyšuje finanční prostředky určené na odměny orgánů SVJ o 13,8 % (což dle předložených materiálů odpovídá navýšení o inflaci od 1.1.2008 do 31.12.2013). Celková roční částka určená na odměny výboru tak od roku 2014 včetně bude činit částku 237 683,- Kč.“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79512" y="1345332"/>
            <a:ext cx="115212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Tx/>
              <a:buNone/>
            </a:pPr>
            <a:r>
              <a:rPr lang="cs-CZ" sz="1200" b="1" u="sng" dirty="0" smtClean="0"/>
              <a:t>Program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Zahájení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Volby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 smtClean="0"/>
              <a:t>Zpráva o činnosti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>
                <a:solidFill>
                  <a:srgbClr val="C00000"/>
                </a:solidFill>
              </a:rPr>
              <a:t>Hospodaření, závěrka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Nové Stanovy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Kontejnery MK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Manipulační plocha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cs-CZ" sz="800" b="1" dirty="0"/>
              <a:t>Různé a diskuze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66743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7169</TotalTime>
  <Words>1459</Words>
  <Application>Microsoft Office PowerPoint</Application>
  <PresentationFormat>On-screen Show (16:10)</PresentationFormat>
  <Paragraphs>423</Paragraphs>
  <Slides>21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Motiv sady Office</vt:lpstr>
      <vt:lpstr>1_Motiv sady Office</vt:lpstr>
      <vt:lpstr>Presentation</vt:lpstr>
      <vt:lpstr>14. Shromáždění SVJ</vt:lpstr>
      <vt:lpstr>Zahájení a volby</vt:lpstr>
      <vt:lpstr>Zpráva o činnosti</vt:lpstr>
      <vt:lpstr>Zpráva o činnosti</vt:lpstr>
      <vt:lpstr>Zpráva o hospodaření</vt:lpstr>
      <vt:lpstr>Zpráva o hospodaření</vt:lpstr>
      <vt:lpstr>Dlouhodobé zálohy - čerpání</vt:lpstr>
      <vt:lpstr>Účetní závěrka</vt:lpstr>
      <vt:lpstr>Trvale platná usnesení</vt:lpstr>
      <vt:lpstr>Trvale platná usnesení</vt:lpstr>
      <vt:lpstr>Trvale platná usnesení</vt:lpstr>
      <vt:lpstr>Trvale platná usnesení</vt:lpstr>
      <vt:lpstr>Trvale platná usnesení</vt:lpstr>
      <vt:lpstr>Trvale platná usnesení</vt:lpstr>
      <vt:lpstr>Trvale platná usnesení</vt:lpstr>
      <vt:lpstr>Změna Stanov SVJ</vt:lpstr>
      <vt:lpstr>Změna Stanov SVJ</vt:lpstr>
      <vt:lpstr>Kontejnery v Marty Krásové </vt:lpstr>
      <vt:lpstr>Vyúčtování stavby manipulační plochy </vt:lpstr>
      <vt:lpstr>Různé a diskuze 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Černých</dc:creator>
  <cp:lastModifiedBy>user</cp:lastModifiedBy>
  <cp:revision>316</cp:revision>
  <dcterms:created xsi:type="dcterms:W3CDTF">2011-04-18T18:13:55Z</dcterms:created>
  <dcterms:modified xsi:type="dcterms:W3CDTF">2016-04-21T07:05:23Z</dcterms:modified>
</cp:coreProperties>
</file>