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36" r:id="rId5"/>
    <p:sldId id="314" r:id="rId6"/>
    <p:sldId id="340" r:id="rId7"/>
    <p:sldId id="338" r:id="rId8"/>
    <p:sldId id="321" r:id="rId9"/>
    <p:sldId id="315" r:id="rId10"/>
    <p:sldId id="316" r:id="rId11"/>
    <p:sldId id="317" r:id="rId12"/>
    <p:sldId id="323" r:id="rId13"/>
    <p:sldId id="318" r:id="rId14"/>
    <p:sldId id="319" r:id="rId15"/>
    <p:sldId id="320" r:id="rId16"/>
    <p:sldId id="322" r:id="rId17"/>
    <p:sldId id="324" r:id="rId18"/>
    <p:sldId id="341" r:id="rId19"/>
    <p:sldId id="339" r:id="rId20"/>
    <p:sldId id="328" r:id="rId21"/>
    <p:sldId id="342" r:id="rId22"/>
    <p:sldId id="343" r:id="rId23"/>
    <p:sldId id="344" r:id="rId24"/>
    <p:sldId id="345" r:id="rId25"/>
    <p:sldId id="346" r:id="rId26"/>
    <p:sldId id="347" r:id="rId27"/>
    <p:sldId id="333" r:id="rId28"/>
    <p:sldId id="279" r:id="rId29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Švec" initials="M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29" d="100"/>
          <a:sy n="129" d="100"/>
        </p:scale>
        <p:origin x="1110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PTAS.CZ\PTASDATA\HOME\svecm\Desktop\Nov&#225;%20slo&#382;ka\SVJ\Shrom&#225;&#382;d&#283;n&#237;\N&#225;klady-p&#345;ehled%20do%20prezent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položek nákladů na celkových nákladech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v>2016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BD-4E70-889E-2087FD8A756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BD-4E70-889E-2087FD8A75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BD-4E70-889E-2087FD8A75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BD-4E70-889E-2087FD8A75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ABD-4E70-889E-2087FD8A75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ABD-4E70-889E-2087FD8A75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ABD-4E70-889E-2087FD8A75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ABD-4E70-889E-2087FD8A756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ABD-4E70-889E-2087FD8A756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ABD-4E70-889E-2087FD8A756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ABD-4E70-889E-2087FD8A756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ABD-4E70-889E-2087FD8A756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ABD-4E70-889E-2087FD8A756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ABD-4E70-889E-2087FD8A756A}"/>
              </c:ext>
            </c:extLst>
          </c:dPt>
          <c:dLbls>
            <c:dLbl>
              <c:idx val="10"/>
              <c:layout>
                <c:manualLayout>
                  <c:x val="-1.7930524902257473E-2"/>
                  <c:y val="6.91958154128299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BD-4E70-889E-2087FD8A756A}"/>
                </c:ext>
              </c:extLst>
            </c:dLbl>
            <c:dLbl>
              <c:idx val="11"/>
              <c:layout>
                <c:manualLayout>
                  <c:x val="1.4420370270968643E-2"/>
                  <c:y val="-3.9582178651121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BD-4E70-889E-2087FD8A756A}"/>
                </c:ext>
              </c:extLst>
            </c:dLbl>
            <c:dLbl>
              <c:idx val="12"/>
              <c:layout>
                <c:manualLayout>
                  <c:x val="8.0140986207525008E-2"/>
                  <c:y val="-3.2860672495655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BD-4E70-889E-2087FD8A756A}"/>
                </c:ext>
              </c:extLst>
            </c:dLbl>
            <c:dLbl>
              <c:idx val="13"/>
              <c:layout>
                <c:manualLayout>
                  <c:x val="0.11867407990872425"/>
                  <c:y val="1.35491448035915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ABD-4E70-889E-2087FD8A75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přehled!$B$52:$B$65</c:f>
              <c:strCache>
                <c:ptCount val="14"/>
                <c:pt idx="0">
                  <c:v>Náklady na vodné a stočné</c:v>
                </c:pt>
                <c:pt idx="1">
                  <c:v>Náklady na teplo</c:v>
                </c:pt>
                <c:pt idx="2">
                  <c:v>Náklady na ohřev vody</c:v>
                </c:pt>
                <c:pt idx="3">
                  <c:v>Náklady na ostatní služby</c:v>
                </c:pt>
                <c:pt idx="4">
                  <c:v>Poplatek byty</c:v>
                </c:pt>
                <c:pt idx="5">
                  <c:v>Náklady na elektrickou energii</c:v>
                </c:pt>
                <c:pt idx="6">
                  <c:v>Náklady na úklid </c:v>
                </c:pt>
                <c:pt idx="7">
                  <c:v>Náklady na revizi a údržbu technologií</c:v>
                </c:pt>
                <c:pt idx="8">
                  <c:v>Náklady na společné služby areálu</c:v>
                </c:pt>
                <c:pt idx="9">
                  <c:v>Náklady na odvoz odpadu</c:v>
                </c:pt>
                <c:pt idx="10">
                  <c:v>Náklady na úklid garáže</c:v>
                </c:pt>
                <c:pt idx="11">
                  <c:v>Poplatek garáže</c:v>
                </c:pt>
                <c:pt idx="12">
                  <c:v>Pojištění</c:v>
                </c:pt>
                <c:pt idx="13">
                  <c:v>Náklady na revizi a údržbu technologií garáž</c:v>
                </c:pt>
              </c:strCache>
            </c:strRef>
          </c:cat>
          <c:val>
            <c:numRef>
              <c:f>přehled!$C$52:$C$65</c:f>
              <c:numCache>
                <c:formatCode>#,##0</c:formatCode>
                <c:ptCount val="14"/>
                <c:pt idx="0">
                  <c:v>1415.05207</c:v>
                </c:pt>
                <c:pt idx="1">
                  <c:v>1227.06134</c:v>
                </c:pt>
                <c:pt idx="2">
                  <c:v>977.78417999999999</c:v>
                </c:pt>
                <c:pt idx="3">
                  <c:v>455.38445999999999</c:v>
                </c:pt>
                <c:pt idx="4">
                  <c:v>339.1146</c:v>
                </c:pt>
                <c:pt idx="5">
                  <c:v>290.97199999999998</c:v>
                </c:pt>
                <c:pt idx="6">
                  <c:v>278.12700000000001</c:v>
                </c:pt>
                <c:pt idx="7">
                  <c:v>231.71881999999999</c:v>
                </c:pt>
                <c:pt idx="8">
                  <c:v>173.34899999999999</c:v>
                </c:pt>
                <c:pt idx="9">
                  <c:v>120.06</c:v>
                </c:pt>
                <c:pt idx="10">
                  <c:v>96.381</c:v>
                </c:pt>
                <c:pt idx="11">
                  <c:v>88.935000000000002</c:v>
                </c:pt>
                <c:pt idx="12">
                  <c:v>79.855999999999995</c:v>
                </c:pt>
                <c:pt idx="13">
                  <c:v>60.339500000000001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ABD-4E70-889E-2087FD8A756A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96600877056103"/>
          <c:y val="0.1790767434008956"/>
          <c:w val="0.2952420080665194"/>
          <c:h val="0.755687587870497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EF53-C33A-4C0C-8255-BB36BA2A1695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0B5A-4393-4AB7-B3DF-4CC9A91DD4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9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52D-4DE5-4698-9230-486E80A0C11B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D5A9-5559-418F-A9B6-0F9A5A9B8E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>
                <a:solidFill>
                  <a:srgbClr val="FF0000"/>
                </a:solidFill>
              </a:rPr>
              <a:t>* Náklady </a:t>
            </a:r>
            <a:r>
              <a:rPr lang="cs-CZ" baseline="0" dirty="0">
                <a:solidFill>
                  <a:srgbClr val="FF0000"/>
                </a:solidFill>
              </a:rPr>
              <a:t>celkem bez odměn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0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36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8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87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74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281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3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3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40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25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8865"/>
            <a:ext cx="120866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414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cs-CZ" dirty="0"/>
              <a:t>5. Shromáždění SVJ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20. dubna 2017</a:t>
            </a:r>
          </a:p>
          <a:p>
            <a:r>
              <a:rPr lang="cs-CZ" dirty="0"/>
              <a:t>19:00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08104" y="1932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Společenství pro dům č. p. 920</a:t>
            </a:r>
          </a:p>
          <a:p>
            <a:pPr algn="r"/>
            <a:r>
              <a:rPr lang="cs-CZ" sz="1400" dirty="0"/>
              <a:t>Hakenova 920 / 1</a:t>
            </a:r>
          </a:p>
          <a:p>
            <a:pPr algn="r"/>
            <a:r>
              <a:rPr lang="cs-CZ" sz="1400" dirty="0"/>
              <a:t>196 00 Praha 9 - Čakovice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Způsob rozúčtování služeb (11. 12. 2013):</a:t>
            </a:r>
            <a:endParaRPr lang="cs-CZ" sz="1400" dirty="0"/>
          </a:p>
          <a:p>
            <a:r>
              <a:rPr lang="cs-CZ" sz="1400" dirty="0"/>
              <a:t>„Shromáždění SVJ schvaluje s okamžitou platností následující způsob rozúčtování cen služeb na jednotlivé vlastníky: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 veškeré služby, které SVJ </a:t>
            </a:r>
            <a:r>
              <a:rPr lang="cs-CZ" sz="1400" dirty="0" err="1"/>
              <a:t>rozúčtovává</a:t>
            </a:r>
            <a:r>
              <a:rPr lang="cs-CZ" sz="1400" dirty="0"/>
              <a:t>, či v budoucnu bude </a:t>
            </a:r>
            <a:r>
              <a:rPr lang="cs-CZ" sz="1400" dirty="0" err="1"/>
              <a:t>rozúčtovávat</a:t>
            </a:r>
            <a:r>
              <a:rPr lang="cs-CZ" sz="1400" dirty="0"/>
              <a:t>, vlastníkům jednotek, je rozhodným kritériem pro rozúčtování velikost podílu vlastníka na společných částech, tj. plocha jednotky. Toto ustanovení se použije vždy, pokud nebude rozhodnutím Shromáždění určeno jinak.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Shromáždění SVJ dále určuje, že:</a:t>
            </a:r>
            <a:br>
              <a:rPr lang="cs-CZ" sz="1400" dirty="0"/>
            </a:br>
            <a:r>
              <a:rPr lang="cs-CZ" sz="1400" dirty="0"/>
              <a:t>- rozúčtování nákladů na správu jednotek a nákladů na odměny orgánů SVJ bude ve stejné výši pro každou jednotku, tj. bez ohledu na spoluvlastnický podíl.</a:t>
            </a:r>
            <a:br>
              <a:rPr lang="cs-CZ" sz="1400" dirty="0"/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ohřev vody se řídí příslušnými právními předpisy a Shromáždění určuje velikost základní složky na 30% a spotřební složky na 70%.</a:t>
            </a:r>
            <a:br>
              <a:rPr lang="cs-CZ" sz="1400" strike="sngStrike" dirty="0">
                <a:solidFill>
                  <a:srgbClr val="C00000"/>
                </a:solidFill>
              </a:rPr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teplo se řídí příslušnými právními předpisy a Shromáždění určuje velikost základní složky na 40% a spotřební složky na 60%.“</a:t>
            </a:r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502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400" b="1" dirty="0"/>
              <a:t>Možnosti uložení peněz SVJ (24. 4. 2013):</a:t>
            </a:r>
          </a:p>
          <a:p>
            <a:r>
              <a:rPr lang="cs-CZ" sz="1400" dirty="0"/>
              <a:t>„Shromáždění SVJ schvaluje ukládání volných prostředků následujícími způsoby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bankovních institucí s povolením činnosti v ČR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družstevních záložen s povolením činnosti v ČR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Ve státních dluhopisech České republiky</a:t>
            </a:r>
            <a:br>
              <a:rPr lang="en-US" sz="1400" dirty="0"/>
            </a:br>
            <a:br>
              <a:rPr lang="en-US" sz="1400" dirty="0"/>
            </a:br>
            <a:r>
              <a:rPr lang="cs-CZ" sz="1400" dirty="0"/>
              <a:t>Výbor je povinen učinit kroky k zajištění dostupnosti prostředků s ohledem na jejich přepokládanou potřebu.“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83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způsob vyplácení (18. 4. 2012):</a:t>
            </a:r>
            <a:endParaRPr lang="cs-CZ" sz="1400" dirty="0"/>
          </a:p>
          <a:p>
            <a:r>
              <a:rPr lang="cs-CZ" sz="1400" dirty="0"/>
              <a:t>„Výbor je v kalendářním roce oprávněn odsouhlasit proplacení faktur či dohod o provedení činnosti s členem výboru nebo osobou žijící s členem výboru ve společně domácnosti v souhrnné roční výši maximálně do výše prostředků schválených Shromážděním na odměny výboru v daném roce.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Odměny výboru si smí výbor nechat proplatit jen v takové výši, aby v součtu s ostatními výdaji proplacenými z takto vybraných záloh nepřesáhly stanovené zálohy.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 kalendářním roce, ve kterém ještě neproběhlo Shromáždění, je výbor oprávněn v každém kalendářním měsíci použít prostředky pouze do výše 1/12 schválených záloh předchozího kalendářního roku.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Případně navýšení prostředků na tyto účely je ve výhradní pravomoci Shromáždění.“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03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Fond dlouhodobých záloh na měřiče energií (18. 4. 2012):</a:t>
            </a:r>
            <a:endParaRPr lang="cs-CZ" sz="1400" dirty="0"/>
          </a:p>
          <a:p>
            <a:r>
              <a:rPr lang="cs-CZ" sz="1400" dirty="0"/>
              <a:t>„Od příštího předpisu záloh bude zaveden druhý fond dlouhodobých záloh určený výhradně na průběžné financování pravidelných výměn vodoměrů a kalorimetrů.</a:t>
            </a:r>
            <a:br>
              <a:rPr lang="cs-CZ" sz="1400" dirty="0"/>
            </a:br>
            <a:r>
              <a:rPr lang="cs-CZ" sz="1400" dirty="0"/>
              <a:t>Výši příspěvků do tohoto fondu určuje Výbor SVJ dle svého uvážení tak, aby v době následující výměny obsahoval fond odpovídající množství prostředků na její provedení.</a:t>
            </a:r>
            <a:br>
              <a:rPr lang="cs-CZ" sz="1400" dirty="0"/>
            </a:br>
            <a:r>
              <a:rPr lang="cs-CZ" sz="1400" dirty="0"/>
              <a:t>Zálohy budou určovány na základě reálných nákladů na výměnu přístrojů v dané jednotce.“</a:t>
            </a:r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b="1" dirty="0"/>
              <a:t>Interval výměn měřičů energií (20. 4. 2011):</a:t>
            </a:r>
            <a:endParaRPr lang="cs-CZ" sz="1400" dirty="0"/>
          </a:p>
          <a:p>
            <a:r>
              <a:rPr lang="cs-CZ" sz="1400" dirty="0"/>
              <a:t>„Shromáždění SVJ souhlasí se zkrácením intervalu výměn vodoměrů na studenou vodu tak, aby výměna probíhala vždy společně s výměnou kalorimetrů a vodoměrů teplé užitkové vody.“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132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Správa přilehlých pozemků (20. 4. 2011):</a:t>
            </a:r>
            <a:endParaRPr lang="cs-CZ" sz="1400" dirty="0"/>
          </a:p>
          <a:p>
            <a:r>
              <a:rPr lang="cs-CZ" sz="1400" dirty="0"/>
              <a:t>„Shromáždění SVJ souhlasí s tím, že přilehlý pozemek dle prohlášení vlastníka (k. u. Čakovice, pozemek č. 1280/26), bude spravován a udržován SVJ (Společenství pro dům č. p. 920/1,3, ul. Hakenova, č. p. 920/3, ul. Marie Podvalové, č. p. 920/2, 4, 6, ul. Marty Krásové, Praha 9). Zálohy na tuto údržbu budou jako doposud vybírány společně s ostatními zálohami na správu a údržbu domu a spolu s nimi také každoročně vyúčtovány.“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145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Předpisy záloh (20. 4. 2011):</a:t>
            </a:r>
            <a:endParaRPr lang="cs-CZ" sz="1400" dirty="0"/>
          </a:p>
          <a:p>
            <a:r>
              <a:rPr lang="cs-CZ" sz="1400" dirty="0"/>
              <a:t>„Shromáždění SVJ schvaluje s okamžitou účinností způsob stanovení výše veškerých záloh s výjimkou dlouhodobých záloh takto: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služby související s užíváním jednotky, tj. zálohy na studenou vodu, teplou vodu a teplo ve výši odpovídající skutečné spotřebě, resp. skutečným nákladům jeho jednotky v předchozím kalendářním roce navýšené o 12%.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ostatní služby a na správu a údržbu domu hrazené Společenstvím neuvedené v předchozím odstavci ve výši odpovídající skutečným nákladům v předchozím kalendářním roce navýšené o 12% a/nebo navýšené o důvodně předpokládané zvýšení nákladů (např. DPH, změny smluv).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Výbor je oprávněn na základě výše zmíněných pravidel každoročně sestavit a odeslat členům společenství nový předpis záloh. A to bez zbytečného odkladu poté, co uplynou lhůty na odvolání proti ročnímu vyúčtování.“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2048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Zasklívání balkónů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800" b="1" dirty="0"/>
              <a:t>Názor výboru:</a:t>
            </a:r>
          </a:p>
          <a:p>
            <a:pPr lvl="1"/>
            <a:r>
              <a:rPr lang="cs-CZ" sz="1400" b="1" dirty="0"/>
              <a:t>Počet požadavků na zasklení roste a je velmi žádoucí mít závazné stanovisko</a:t>
            </a:r>
            <a:endParaRPr lang="cs-CZ" sz="1000" b="1" dirty="0"/>
          </a:p>
          <a:p>
            <a:pPr lvl="1"/>
            <a:r>
              <a:rPr lang="cs-CZ" sz="1400" b="1" dirty="0"/>
              <a:t>Výbor se kloní k povolení zasklívání za striktních podmínek, např.</a:t>
            </a:r>
          </a:p>
          <a:p>
            <a:pPr lvl="2"/>
            <a:r>
              <a:rPr lang="cs-CZ" sz="1000" b="1" dirty="0"/>
              <a:t>Zcela minimální ovlivnění vzhledu domu – čiré sklo, bezrámový systém, atd.</a:t>
            </a:r>
            <a:endParaRPr lang="cs-CZ" sz="600" b="1" dirty="0"/>
          </a:p>
          <a:p>
            <a:pPr lvl="2"/>
            <a:r>
              <a:rPr lang="cs-CZ" sz="1000" b="1" dirty="0"/>
              <a:t>Nezasahuje do nosných konstrukcí a nenarušuje fasádu</a:t>
            </a:r>
          </a:p>
          <a:p>
            <a:pPr lvl="2"/>
            <a:r>
              <a:rPr lang="cs-CZ" sz="1000" b="1" dirty="0"/>
              <a:t>Neovlivňuje požární bezpečnost domu</a:t>
            </a:r>
          </a:p>
          <a:p>
            <a:pPr lvl="2"/>
            <a:r>
              <a:rPr lang="cs-CZ" sz="1000" b="1" dirty="0"/>
              <a:t>Při případném odstranění nejsou nutné opravy na společných částech</a:t>
            </a:r>
          </a:p>
          <a:p>
            <a:pPr lvl="2"/>
            <a:r>
              <a:rPr lang="cs-CZ" sz="1000" b="1" dirty="0"/>
              <a:t>Je vzhledově v souladu s již existujícími instalacemi</a:t>
            </a:r>
          </a:p>
          <a:p>
            <a:pPr lvl="2"/>
            <a:endParaRPr lang="cs-CZ" sz="1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59384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84160"/>
            <a:ext cx="3897551" cy="3001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Zasklívání balkónů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5332"/>
            <a:ext cx="2423160" cy="36576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5332"/>
            <a:ext cx="2438400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Zasklívání balkónů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sz="3300" dirty="0"/>
              <a:t>„Shromáždění SVJ schvaluje možnost zasklení balkonů v domě č. p. 920/1, 3, </a:t>
            </a:r>
            <a:r>
              <a:rPr lang="cs-CZ" sz="3300" dirty="0" err="1"/>
              <a:t>ul</a:t>
            </a:r>
            <a:r>
              <a:rPr lang="cs-CZ" sz="3300" dirty="0"/>
              <a:t> . Hakenova, č.p. 920/3</a:t>
            </a:r>
            <a:r>
              <a:rPr lang="cs-CZ" dirty="0"/>
              <a:t>, ul. Marie Podvalové a č.p. 920/2, 4, 6, ul. Marty Krásové, Praha 9 </a:t>
            </a:r>
            <a:r>
              <a:rPr lang="en-US" dirty="0"/>
              <a:t>a to </a:t>
            </a:r>
            <a:r>
              <a:rPr lang="en-US" dirty="0" err="1"/>
              <a:t>pouze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n</a:t>
            </a:r>
            <a:r>
              <a:rPr lang="cs-CZ" dirty="0" err="1"/>
              <a:t>ásledujících</a:t>
            </a:r>
            <a:r>
              <a:rPr lang="cs-CZ" dirty="0"/>
              <a:t> podmínek:</a:t>
            </a:r>
          </a:p>
          <a:p>
            <a:pPr lvl="0"/>
            <a:r>
              <a:rPr lang="cs-CZ" dirty="0"/>
              <a:t>Projekt  zasklení balkónu musí být schválen v rámci výběrových řízení na projekty zasklení, které budou řízeny výborem SVJ. Výsledný projekt musí být výborem SVJ schválen a vlastníkům povolen. Takovéto výběrové řízení bude organizováno ve vhodných termínech dle rozhodnutí výboru. Realizaci projektu musí vlastníci stihnout do 12 měsíců od povolení výborem.</a:t>
            </a:r>
          </a:p>
          <a:p>
            <a:pPr lvl="0"/>
            <a:r>
              <a:rPr lang="cs-CZ" dirty="0"/>
              <a:t>Nutnou podmínkou uvedeného výběru je skutečnost, že projekty zasklení budou stavební úpravou, která </a:t>
            </a:r>
          </a:p>
          <a:p>
            <a:pPr lvl="1"/>
            <a:r>
              <a:rPr lang="cs-CZ" dirty="0"/>
              <a:t>nezasahuje do nosných konstrukcí tj. nedochází k ovlivnění statiky domu, </a:t>
            </a:r>
          </a:p>
          <a:p>
            <a:pPr lvl="1"/>
            <a:r>
              <a:rPr lang="cs-CZ" dirty="0"/>
              <a:t>nezasahuje nevratně do fasády a nenarušuje tepelně izolační vlastnosti fasády,</a:t>
            </a:r>
          </a:p>
          <a:p>
            <a:pPr lvl="1"/>
            <a:r>
              <a:rPr lang="cs-CZ" dirty="0"/>
              <a:t>která nemění vzhled budovy (např. čirý bezrámový systém) a jejíž provedení nemůže negativně ovlivnit požární bezpečnost domu (např. doložení požární zprávy či stanoviska příslušného dotčeného orgánu, vylučující takové ovlivnění),</a:t>
            </a:r>
          </a:p>
          <a:p>
            <a:pPr lvl="1"/>
            <a:r>
              <a:rPr lang="cs-CZ" dirty="0"/>
              <a:t>zasklení musí zachovávat stávající průhlednost balkonů</a:t>
            </a:r>
          </a:p>
          <a:p>
            <a:pPr lvl="0"/>
            <a:r>
              <a:rPr lang="cs-CZ" dirty="0"/>
              <a:t>Zasklení je možné objednat a realizovat až poté, co budou se souhlasem výboru vybrány projekty zasklení v souladu s výše uvedenými hledisky, tj. zejména, že vzhled projektu bude odpovídat požadavkům na jednotnost vzhledu budovy.</a:t>
            </a:r>
          </a:p>
          <a:p>
            <a:pPr lvl="0"/>
            <a:r>
              <a:rPr lang="cs-CZ" dirty="0"/>
              <a:t>Výbor při schválení projektu bude brát v potaz i vyjádření vlastníků bezprostředně přiléhajících balkonů k balkónu, na kterém má být prováděno zasklení.</a:t>
            </a:r>
          </a:p>
          <a:p>
            <a:pPr lvl="0"/>
            <a:r>
              <a:rPr lang="cs-CZ" dirty="0"/>
              <a:t>Odvolacím orgánem v případě neschválení projektu zasklení výborem SVJ, je Shromáždění vlastníků v nejbližším možném řádném (obvyklém) termínu.“</a:t>
            </a:r>
          </a:p>
          <a:p>
            <a:pPr lvl="0"/>
            <a:endParaRPr lang="cs-CZ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36186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Čištění fasády 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633364"/>
            <a:ext cx="7199313" cy="3816524"/>
          </a:xfrm>
        </p:spPr>
        <p:txBody>
          <a:bodyPr>
            <a:normAutofit/>
          </a:bodyPr>
          <a:lstStyle/>
          <a:p>
            <a:r>
              <a:rPr lang="en-US" sz="1800" b="1" dirty="0"/>
              <a:t>V</a:t>
            </a:r>
            <a:r>
              <a:rPr lang="cs-CZ" sz="1800" b="1" dirty="0"/>
              <a:t>ý</a:t>
            </a:r>
            <a:r>
              <a:rPr lang="en-US" sz="1800" b="1" dirty="0" err="1"/>
              <a:t>chodiska</a:t>
            </a:r>
            <a:r>
              <a:rPr lang="cs-CZ" sz="1800" b="1" dirty="0"/>
              <a:t>:</a:t>
            </a:r>
          </a:p>
          <a:p>
            <a:pPr lvl="1"/>
            <a:r>
              <a:rPr lang="cs-CZ" sz="1400" dirty="0"/>
              <a:t>Dům je 10 let po kolaudaci a věk je na něm pomalu vidět</a:t>
            </a:r>
          </a:p>
          <a:p>
            <a:pPr lvl="1"/>
            <a:r>
              <a:rPr lang="cs-CZ" sz="1400" dirty="0"/>
              <a:t>Zvlášť na severní fasádě je znát značné znečištění, bohužel i organické – řasy, mechy, plísně</a:t>
            </a:r>
          </a:p>
          <a:p>
            <a:pPr lvl="1"/>
            <a:endParaRPr lang="cs-CZ" sz="1400" dirty="0"/>
          </a:p>
          <a:p>
            <a:pPr marL="457200" lvl="1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4534"/>
              </p:ext>
            </p:extLst>
          </p:nvPr>
        </p:nvGraphicFramePr>
        <p:xfrm>
          <a:off x="2051720" y="3165738"/>
          <a:ext cx="6408710" cy="14618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81742">
                  <a:extLst>
                    <a:ext uri="{9D8B030D-6E8A-4147-A177-3AD203B41FA5}">
                      <a16:colId xmlns:a16="http://schemas.microsoft.com/office/drawing/2014/main" val="3133998071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3455952611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3642406934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944391799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492573755"/>
                    </a:ext>
                  </a:extLst>
                </a:gridCol>
              </a:tblGrid>
              <a:tr h="339834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Část domu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Výměra, m</a:t>
                      </a:r>
                      <a:r>
                        <a:rPr lang="cs-CZ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Jednotková cena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Cena bez DPH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Cena s DPH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1314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Vnější strany D3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3679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109,-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+mj-lt"/>
                        </a:rPr>
                        <a:t>401.011,-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461 162,65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7738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Vnitroblok D3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+mj-lt"/>
                        </a:rPr>
                        <a:t>1818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109,-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198.162,-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+mj-lt"/>
                        </a:rPr>
                        <a:t>227 886,30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67972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Dům D5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1474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109,-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160.666,-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+mj-lt"/>
                        </a:rPr>
                        <a:t>184 765,90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16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97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a volby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476375" y="1345332"/>
            <a:ext cx="7199313" cy="410455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Zahájení </a:t>
            </a:r>
            <a:endParaRPr lang="en-US" sz="2400" dirty="0"/>
          </a:p>
          <a:p>
            <a:pPr algn="just"/>
            <a:r>
              <a:rPr lang="cs-CZ" sz="2400" dirty="0"/>
              <a:t>Volba zapisovatele</a:t>
            </a:r>
          </a:p>
          <a:p>
            <a:pPr lvl="1" algn="just"/>
            <a:r>
              <a:rPr lang="cs-CZ" sz="2400" dirty="0"/>
              <a:t>Radovan Khol</a:t>
            </a:r>
          </a:p>
          <a:p>
            <a:pPr algn="just"/>
            <a:r>
              <a:rPr lang="cs-CZ" sz="2400" dirty="0"/>
              <a:t>Volba ověřovatelů</a:t>
            </a:r>
          </a:p>
          <a:p>
            <a:pPr lvl="1" algn="just"/>
            <a:r>
              <a:rPr lang="en-US" sz="2400" dirty="0" err="1"/>
              <a:t>Zubina</a:t>
            </a:r>
            <a:r>
              <a:rPr lang="cs-CZ" sz="2400" dirty="0"/>
              <a:t> a </a:t>
            </a:r>
            <a:r>
              <a:rPr lang="en-US" sz="2400" dirty="0" err="1"/>
              <a:t>Tejkalo</a:t>
            </a:r>
            <a:r>
              <a:rPr lang="cs-CZ" sz="2400" dirty="0" err="1"/>
              <a:t>vá</a:t>
            </a:r>
            <a:endParaRPr lang="cs-CZ" sz="2400" dirty="0"/>
          </a:p>
          <a:p>
            <a:pPr algn="just"/>
            <a:r>
              <a:rPr lang="cs-CZ" sz="2400" dirty="0"/>
              <a:t>Volba skrutátorů</a:t>
            </a:r>
          </a:p>
          <a:p>
            <a:pPr lvl="1" algn="just"/>
            <a:r>
              <a:rPr lang="cs-CZ" sz="2400" dirty="0"/>
              <a:t>Petr Duchoň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Čištění fasády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21651" t="10715" r="6688" b="13521"/>
          <a:stretch/>
        </p:blipFill>
        <p:spPr>
          <a:xfrm>
            <a:off x="1800466" y="1359907"/>
            <a:ext cx="7339136" cy="4355093"/>
          </a:xfrm>
          <a:prstGeom prst="rect">
            <a:avLst/>
          </a:prstGeom>
        </p:spPr>
      </p:pic>
      <p:sp>
        <p:nvSpPr>
          <p:cNvPr id="9" name="Šipka: doprava, šrafovaná 8"/>
          <p:cNvSpPr/>
          <p:nvPr/>
        </p:nvSpPr>
        <p:spPr>
          <a:xfrm rot="13172814">
            <a:off x="5093356" y="4855998"/>
            <a:ext cx="1296144" cy="504056"/>
          </a:xfrm>
          <a:prstGeom prst="stripedRightArrow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8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Čištění fasády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souhlasí s čištěním fasády celého domu dle přiložené nabídky. Vhodný termín a způsob realizace zajistí Výbor.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Předpokládaná cena akce je 875.000 Kč a bude uhrazena z dlouhodobých záloh.“</a:t>
            </a:r>
          </a:p>
        </p:txBody>
      </p:sp>
    </p:spTree>
    <p:extLst>
      <p:ext uri="{BB962C8B-B14F-4D97-AF65-F5344CB8AC3E}">
        <p14:creationId xmlns:p14="http://schemas.microsoft.com/office/powerpoint/2010/main" val="104950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Kouření v domě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7" name="Zástupný symbol pro text 4"/>
          <p:cNvSpPr txBox="1">
            <a:spLocks/>
          </p:cNvSpPr>
          <p:nvPr/>
        </p:nvSpPr>
        <p:spPr>
          <a:xfrm>
            <a:off x="1476375" y="1633364"/>
            <a:ext cx="7199313" cy="38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V</a:t>
            </a:r>
            <a:r>
              <a:rPr lang="cs-CZ" sz="1800" b="1" dirty="0"/>
              <a:t>ý</a:t>
            </a:r>
            <a:r>
              <a:rPr lang="en-US" sz="1800" b="1" dirty="0" err="1"/>
              <a:t>chodiska</a:t>
            </a:r>
            <a:r>
              <a:rPr lang="cs-CZ" sz="1800" b="1" dirty="0"/>
              <a:t>:</a:t>
            </a:r>
          </a:p>
          <a:p>
            <a:pPr lvl="1"/>
            <a:r>
              <a:rPr lang="cs-CZ" sz="1400" dirty="0"/>
              <a:t>Zvýšené množství stížností od členů SVJ na chování některých kuřáků</a:t>
            </a:r>
          </a:p>
          <a:p>
            <a:pPr lvl="1"/>
            <a:r>
              <a:rPr lang="cs-CZ" sz="1400" dirty="0"/>
              <a:t>Signály o kouření přímo v domě i přes zákaz</a:t>
            </a:r>
          </a:p>
          <a:p>
            <a:pPr lvl="1"/>
            <a:r>
              <a:rPr lang="cs-CZ" sz="1400" dirty="0"/>
              <a:t>Stížnosti na kouření přímo před vchody a na balkonech</a:t>
            </a:r>
          </a:p>
          <a:p>
            <a:pPr lvl="1"/>
            <a:endParaRPr lang="cs-CZ" sz="1400" dirty="0"/>
          </a:p>
          <a:p>
            <a:r>
              <a:rPr lang="cs-CZ" sz="1800" b="1" dirty="0"/>
              <a:t>Možnosti ?:</a:t>
            </a:r>
          </a:p>
          <a:p>
            <a:pPr lvl="1"/>
            <a:r>
              <a:rPr lang="cs-CZ" sz="1400" dirty="0"/>
              <a:t>Zdůrazňovat zákaz kouření – tabulky, samolepky</a:t>
            </a:r>
          </a:p>
          <a:p>
            <a:pPr lvl="1"/>
            <a:r>
              <a:rPr lang="cs-CZ" sz="1400" dirty="0"/>
              <a:t>Kouření na balkónech ?</a:t>
            </a:r>
          </a:p>
          <a:p>
            <a:pPr lvl="1"/>
            <a:r>
              <a:rPr lang="cs-CZ" sz="1400" dirty="0"/>
              <a:t>Venkovní prostory ?</a:t>
            </a:r>
          </a:p>
          <a:p>
            <a:pPr marL="457200" lvl="1" indent="0">
              <a:buNone/>
            </a:pPr>
            <a:endParaRPr lang="cs-CZ" sz="1400" dirty="0"/>
          </a:p>
          <a:p>
            <a:pPr lvl="1"/>
            <a:endParaRPr lang="cs-CZ" sz="1400" dirty="0"/>
          </a:p>
          <a:p>
            <a:pPr marL="457200" lvl="1" indent="0">
              <a:buFont typeface="Arial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853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Kouření v domě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 Shromáždění vlastníků konstatuje nesouhlas s porušováním provozního řádu bytového domu formou kouření  ve/na společných částech – prostorách bytového domu.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Shromáždění ukládá Výboru realizaci informačních opatření na vstupu do domu i přístupových cestách k domu, která zákaz kouření zdůrazní. “</a:t>
            </a:r>
          </a:p>
        </p:txBody>
      </p:sp>
    </p:spTree>
    <p:extLst>
      <p:ext uri="{BB962C8B-B14F-4D97-AF65-F5344CB8AC3E}">
        <p14:creationId xmlns:p14="http://schemas.microsoft.com/office/powerpoint/2010/main" val="20288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Využívání společných úložných prostor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7" name="Zástupný symbol pro text 4"/>
          <p:cNvSpPr txBox="1">
            <a:spLocks/>
          </p:cNvSpPr>
          <p:nvPr/>
        </p:nvSpPr>
        <p:spPr>
          <a:xfrm>
            <a:off x="1476375" y="1633364"/>
            <a:ext cx="7199313" cy="38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V</a:t>
            </a:r>
            <a:r>
              <a:rPr lang="cs-CZ" sz="1800" b="1" dirty="0"/>
              <a:t>ý</a:t>
            </a:r>
            <a:r>
              <a:rPr lang="en-US" sz="1800" b="1" dirty="0" err="1"/>
              <a:t>chodiska</a:t>
            </a:r>
            <a:r>
              <a:rPr lang="cs-CZ" sz="1800" b="1" dirty="0"/>
              <a:t>:</a:t>
            </a:r>
          </a:p>
          <a:p>
            <a:pPr lvl="1"/>
            <a:r>
              <a:rPr lang="cs-CZ" sz="1400" dirty="0"/>
              <a:t>Výrazně se zvyšuje počet obyvatel domu –</a:t>
            </a:r>
            <a:r>
              <a:rPr lang="en-US" sz="1400" dirty="0"/>
              <a:t>&gt;</a:t>
            </a:r>
            <a:r>
              <a:rPr lang="cs-CZ" sz="1400" dirty="0"/>
              <a:t> tlak na úložný prostor v bytě –</a:t>
            </a:r>
            <a:r>
              <a:rPr lang="en-US" sz="1400" dirty="0"/>
              <a:t>&gt;</a:t>
            </a:r>
            <a:r>
              <a:rPr lang="cs-CZ" sz="1400" dirty="0"/>
              <a:t> </a:t>
            </a:r>
            <a:r>
              <a:rPr lang="en-US" sz="1400" dirty="0"/>
              <a:t> </a:t>
            </a:r>
            <a:r>
              <a:rPr lang="en-US" sz="1400" dirty="0" err="1"/>
              <a:t>tlak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kapacitu</a:t>
            </a:r>
            <a:r>
              <a:rPr lang="en-US" sz="1400" dirty="0"/>
              <a:t> </a:t>
            </a:r>
            <a:r>
              <a:rPr lang="en-US" sz="1400" dirty="0" err="1"/>
              <a:t>spole</a:t>
            </a:r>
            <a:r>
              <a:rPr lang="cs-CZ" sz="1400" dirty="0" err="1"/>
              <a:t>čných</a:t>
            </a:r>
            <a:r>
              <a:rPr lang="cs-CZ" sz="1400" dirty="0"/>
              <a:t> úložných prostor</a:t>
            </a:r>
          </a:p>
          <a:p>
            <a:pPr lvl="1"/>
            <a:r>
              <a:rPr lang="cs-CZ" sz="1400" dirty="0" err="1"/>
              <a:t>Sportovky</a:t>
            </a:r>
            <a:r>
              <a:rPr lang="cs-CZ" sz="1400" dirty="0"/>
              <a:t> a kočárkárny očividně nedostatečně dimenzované</a:t>
            </a:r>
          </a:p>
          <a:p>
            <a:pPr lvl="1"/>
            <a:r>
              <a:rPr lang="cs-CZ" sz="1400" dirty="0"/>
              <a:t>Stížnosti na kouření přímo před vchody a na balkonech</a:t>
            </a:r>
          </a:p>
          <a:p>
            <a:pPr lvl="1"/>
            <a:endParaRPr lang="cs-CZ" sz="1400" dirty="0"/>
          </a:p>
          <a:p>
            <a:r>
              <a:rPr lang="cs-CZ" sz="1800" b="1" dirty="0"/>
              <a:t>Možnosti ?:</a:t>
            </a:r>
          </a:p>
          <a:p>
            <a:pPr lvl="1"/>
            <a:r>
              <a:rPr lang="cs-CZ" sz="1400" dirty="0"/>
              <a:t>Dle výboru takřka neřešitelné</a:t>
            </a:r>
          </a:p>
          <a:p>
            <a:pPr lvl="1"/>
            <a:r>
              <a:rPr lang="cs-CZ" sz="1400" dirty="0"/>
              <a:t>Důsledné vymáhání pravidel ?</a:t>
            </a:r>
          </a:p>
          <a:p>
            <a:pPr lvl="1"/>
            <a:r>
              <a:rPr lang="cs-CZ" sz="1400"/>
              <a:t>Technické řešení </a:t>
            </a:r>
            <a:r>
              <a:rPr lang="cs-CZ" sz="1400" dirty="0"/>
              <a:t>?</a:t>
            </a:r>
          </a:p>
          <a:p>
            <a:pPr marL="457200" lvl="1" indent="0">
              <a:buNone/>
            </a:pPr>
            <a:endParaRPr lang="cs-CZ" sz="1400" dirty="0"/>
          </a:p>
          <a:p>
            <a:pPr lvl="1"/>
            <a:endParaRPr lang="cs-CZ" sz="1400" dirty="0"/>
          </a:p>
          <a:p>
            <a:pPr marL="457200" lvl="1" indent="0">
              <a:buFont typeface="Arial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8233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Využívání společných úložných prostor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 USNESENÍ ?“</a:t>
            </a:r>
          </a:p>
        </p:txBody>
      </p:sp>
    </p:spTree>
    <p:extLst>
      <p:ext uri="{BB962C8B-B14F-4D97-AF65-F5344CB8AC3E}">
        <p14:creationId xmlns:p14="http://schemas.microsoft.com/office/powerpoint/2010/main" val="102065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a diskuze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297362"/>
          </a:xfrm>
        </p:spPr>
        <p:txBody>
          <a:bodyPr>
            <a:normAutofit/>
          </a:bodyPr>
          <a:lstStyle/>
          <a:p>
            <a:r>
              <a:rPr lang="cs-CZ" sz="2000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Nové Stanovy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Kontejnery MK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Manipulační plocha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Různé a diskuze</a:t>
            </a:r>
            <a:endParaRPr lang="cs-CZ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Děkujeme za váš čas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Výbor SVJ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Nové Stanovy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Kontejnery MK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Manipulační plocha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2065412"/>
            <a:ext cx="7199313" cy="338447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„Shromáždění SVJ bere na vědomí ústní zprávu o činnosti výboru SVJ za minulé období.“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01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51941"/>
              </p:ext>
            </p:extLst>
          </p:nvPr>
        </p:nvGraphicFramePr>
        <p:xfrm>
          <a:off x="1475656" y="1273324"/>
          <a:ext cx="6539844" cy="410638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50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2014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2015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2016</a:t>
                      </a:r>
                    </a:p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 (2016-2015) 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ění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oproti 2015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98631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odpad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úklid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elektřinu společných prostor vč. garáží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ostatní služby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byty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garáže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teplo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ohřev teplé vody (315.033+035)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vodné, stočné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revizi a údržbu technologií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revizi a údržbu technologií – garáže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3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úklid garáží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1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společné služby v areálu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effectLst/>
                        </a:rPr>
                        <a:t>„Náklady“  na </a:t>
                      </a:r>
                      <a:r>
                        <a:rPr lang="en-US" sz="1000" u="none" strike="noStrike" kern="1200" dirty="0">
                          <a:effectLst/>
                        </a:rPr>
                        <a:t>o</a:t>
                      </a:r>
                      <a:r>
                        <a:rPr lang="cs-CZ" sz="1000" u="none" strike="noStrike" kern="1200" dirty="0">
                          <a:effectLst/>
                        </a:rPr>
                        <a:t>dměny výboru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endParaRPr lang="cs-CZ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0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celkem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540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24831"/>
              </p:ext>
            </p:extLst>
          </p:nvPr>
        </p:nvGraphicFramePr>
        <p:xfrm>
          <a:off x="1619672" y="1104804"/>
          <a:ext cx="6408712" cy="457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0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41621"/>
              </p:ext>
            </p:extLst>
          </p:nvPr>
        </p:nvGraphicFramePr>
        <p:xfrm>
          <a:off x="2170856" y="1181365"/>
          <a:ext cx="6001544" cy="45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Presentation" r:id="rId4" imgW="3809912" imgH="2857550" progId="PowerPoint.Show.12">
                  <p:embed/>
                </p:oleObj>
              </mc:Choice>
              <mc:Fallback>
                <p:oleObj name="Presentation" r:id="rId4" imgW="3809912" imgH="285755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0856" y="1181365"/>
                        <a:ext cx="6001544" cy="450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27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zálohy - čerpání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60155"/>
              </p:ext>
            </p:extLst>
          </p:nvPr>
        </p:nvGraphicFramePr>
        <p:xfrm>
          <a:off x="1907704" y="1273324"/>
          <a:ext cx="6408712" cy="2923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3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Částka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Vstupní dveře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195 207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Opravy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179 119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Malování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41 400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Nové magnety na vstupní dveře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41 196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Oprava fasády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8 141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/>
                        <a:t>465 063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8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„Shromáždění SVJ schvaluje účetní závěrku a zprávu o hospodaření za rok 2016. </a:t>
            </a:r>
          </a:p>
          <a:p>
            <a:pPr marL="702000" algn="just">
              <a:buNone/>
            </a:pPr>
            <a:endParaRPr lang="cs-CZ" dirty="0"/>
          </a:p>
          <a:p>
            <a:pPr marL="342000" indent="0" algn="just">
              <a:buNone/>
            </a:pPr>
            <a:r>
              <a:rPr lang="cs-CZ" dirty="0"/>
              <a:t>Shromáždění SVJ schvaluje vypořádat výsledek hospodaření za hlavní činnost za rok 2016 následovně: </a:t>
            </a:r>
          </a:p>
          <a:p>
            <a:pPr marL="342000" lvl="0" indent="0">
              <a:buFontTx/>
              <a:buChar char="-"/>
            </a:pPr>
            <a:r>
              <a:rPr lang="en-US" dirty="0"/>
              <a:t> </a:t>
            </a:r>
            <a:r>
              <a:rPr lang="cs-CZ" dirty="0"/>
              <a:t>použít zisk z hlavní činnosti ve výši </a:t>
            </a:r>
            <a:r>
              <a:rPr lang="cs-CZ" b="1" dirty="0"/>
              <a:t>9 601,00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Kč </a:t>
            </a:r>
            <a:r>
              <a:rPr lang="cs-CZ" dirty="0"/>
              <a:t>k úhradě zboží a služeb pořizovaných společenstvím v roce 2017.“</a:t>
            </a:r>
          </a:p>
          <a:p>
            <a:pPr marL="342000" indent="0" algn="just">
              <a:buNone/>
            </a:pPr>
            <a:r>
              <a:rPr lang="cs-CZ" dirty="0"/>
              <a:t> </a:t>
            </a:r>
          </a:p>
          <a:p>
            <a:pPr marL="342000" indent="0" algn="just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999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výše (22. 4. 2014):</a:t>
            </a:r>
            <a:endParaRPr lang="cs-CZ" sz="1400" dirty="0"/>
          </a:p>
          <a:p>
            <a:r>
              <a:rPr lang="cs-CZ" sz="1400" dirty="0"/>
              <a:t>„Shromáždění SVJ navyšuje finanční prostředky určené na odměny orgánů SVJ o 13,8 % (což dle předložených materiálů odpovídá navýšení o inflaci od 1.1.2008 do 31.12.2013). Celková roční částka určená na odměny výboru tak od roku 2014 včetně bude činit částku 237 683,- Kč.“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67432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1720</Words>
  <Application>Microsoft Office PowerPoint</Application>
  <PresentationFormat>Předvádění na obrazovce (16:10)</PresentationFormat>
  <Paragraphs>554</Paragraphs>
  <Slides>27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Motiv sady Office</vt:lpstr>
      <vt:lpstr>1_Motiv sady Office</vt:lpstr>
      <vt:lpstr>Prezentace Microsoft PowerPointu</vt:lpstr>
      <vt:lpstr>15. Shromáždění SVJ</vt:lpstr>
      <vt:lpstr>Zahájení a volby</vt:lpstr>
      <vt:lpstr>Zpráva o činnosti</vt:lpstr>
      <vt:lpstr>Zpráva o hospodaření</vt:lpstr>
      <vt:lpstr>Zpráva o hospodaření</vt:lpstr>
      <vt:lpstr>Zpráva o hospodaření</vt:lpstr>
      <vt:lpstr>Dlouhodobé zálohy - čerpání</vt:lpstr>
      <vt:lpstr>Účetní závěrka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Zasklívání balkónů</vt:lpstr>
      <vt:lpstr>Zasklívání balkónů</vt:lpstr>
      <vt:lpstr>Zasklívání balkónů</vt:lpstr>
      <vt:lpstr>Čištění fasády </vt:lpstr>
      <vt:lpstr>Čištění fasády </vt:lpstr>
      <vt:lpstr>Čištění fasády </vt:lpstr>
      <vt:lpstr>Kouření v domě </vt:lpstr>
      <vt:lpstr>Kouření v domě </vt:lpstr>
      <vt:lpstr>Využívání společných úložných prostor </vt:lpstr>
      <vt:lpstr>Využívání společných úložných prostor </vt:lpstr>
      <vt:lpstr>Různé a diskuze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Černých</dc:creator>
  <cp:lastModifiedBy>Černých</cp:lastModifiedBy>
  <cp:revision>365</cp:revision>
  <dcterms:created xsi:type="dcterms:W3CDTF">2011-04-18T18:13:55Z</dcterms:created>
  <dcterms:modified xsi:type="dcterms:W3CDTF">2017-04-20T21:21:44Z</dcterms:modified>
</cp:coreProperties>
</file>