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336" r:id="rId5"/>
    <p:sldId id="314" r:id="rId6"/>
    <p:sldId id="340" r:id="rId7"/>
    <p:sldId id="338" r:id="rId8"/>
    <p:sldId id="321" r:id="rId9"/>
    <p:sldId id="315" r:id="rId10"/>
    <p:sldId id="316" r:id="rId11"/>
    <p:sldId id="317" r:id="rId12"/>
    <p:sldId id="323" r:id="rId13"/>
    <p:sldId id="318" r:id="rId14"/>
    <p:sldId id="319" r:id="rId15"/>
    <p:sldId id="320" r:id="rId16"/>
    <p:sldId id="322" r:id="rId17"/>
    <p:sldId id="324" r:id="rId18"/>
    <p:sldId id="339" r:id="rId19"/>
    <p:sldId id="328" r:id="rId20"/>
    <p:sldId id="348" r:id="rId21"/>
    <p:sldId id="349" r:id="rId22"/>
    <p:sldId id="350" r:id="rId23"/>
    <p:sldId id="351" r:id="rId24"/>
    <p:sldId id="347" r:id="rId25"/>
    <p:sldId id="333" r:id="rId26"/>
    <p:sldId id="279" r:id="rId27"/>
  </p:sldIdLst>
  <p:sldSz cx="9144000" cy="5715000" type="screen16x1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 Švec" initials="MŠ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129" d="100"/>
          <a:sy n="129" d="100"/>
        </p:scale>
        <p:origin x="1110" y="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23-4D0F-8503-67ADA228A7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23-4D0F-8503-67ADA228A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23-4D0F-8503-67ADA228A7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23-4D0F-8503-67ADA228A7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F23-4D0F-8503-67ADA228A7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F23-4D0F-8503-67ADA228A7F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F23-4D0F-8503-67ADA228A7F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F23-4D0F-8503-67ADA228A7F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F23-4D0F-8503-67ADA228A7F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F23-4D0F-8503-67ADA228A7F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F23-4D0F-8503-67ADA228A7F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F23-4D0F-8503-67ADA228A7F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F23-4D0F-8503-67ADA228A7F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2F23-4D0F-8503-67ADA228A7F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2F23-4D0F-8503-67ADA228A7F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C2F961C-69F3-47F5-A037-59FC0E8130B2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3A99BAA3-9289-4D29-AF5D-46A2E9C4837D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F23-4D0F-8503-67ADA228A7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BE9DF5-4F7D-4B5E-9D40-38E33969FAC5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118A1F27-2C0F-4BC3-8789-CF2D96257571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F23-4D0F-8503-67ADA228A7F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5A173E1-ABDE-438B-8F14-972CCEC1FC1E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E22154AF-6BC3-4B7D-A06A-B1BF7695EF3C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F23-4D0F-8503-67ADA228A7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442186-30BA-4689-8E06-401C79D6E8BB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6953CB41-3F9F-4FBC-A1A3-B0D093B01CF3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F23-4D0F-8503-67ADA228A7F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5C8AFCF-85BC-4EC2-BE74-C5B94595B320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067FC774-5AC9-406D-961F-CA8D4A73B51A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F23-4D0F-8503-67ADA228A7F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F039A9C-7494-49E2-B903-CA06F07CB97F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B55F4B09-BAA2-4C37-8CB1-907D339CA641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F23-4D0F-8503-67ADA228A7F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8999F8A-9B2D-4C34-8F93-4F1A661C9485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525DB059-9E4B-4455-A872-CB0C0CD00E2C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F23-4D0F-8503-67ADA228A7F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5E5CD19-8FF8-4B16-8954-9CE42F97DE8F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547B5AFF-4B94-4FF2-90F4-B984133448F6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F23-4D0F-8503-67ADA228A7F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676D3C0-9D92-4C3B-830E-0432C4F3B8E0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CA18DB47-E44A-4537-B7EC-2EAE547707D2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F23-4D0F-8503-67ADA228A7F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56216E8-5015-48A4-9B38-432BF3A23B85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67C6F3F7-6A8A-4476-9B7A-4411B699CFCE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2F23-4D0F-8503-67ADA228A7F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DD8987D-E6DF-448C-9D45-54629549EAD0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876F688D-695B-40C7-93D2-1895FF6F0D52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F23-4D0F-8503-67ADA228A7F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5F9CFA3-6486-463D-9FCF-B640E0457D04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6FD0563B-0104-4B60-A974-91329D238494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F23-4D0F-8503-67ADA228A7F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4E5782D-36B9-42A0-900F-A666ACB956D1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6C84FD10-1F65-426E-8792-31EC0007B212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2F23-4D0F-8503-67ADA228A7F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CC8C08E-DF49-4B46-83B4-AB935BD68741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64C3A837-5559-4D00-A9B0-8AA47465D81F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2F23-4D0F-8503-67ADA228A7F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1D5CA07-8C88-4622-AC4D-7CB0735C9A49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6FCCD2AE-BA79-44F9-8121-361B3C580015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2F23-4D0F-8503-67ADA228A7F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List1!$A$1:$A$15</c:f>
              <c:strCache>
                <c:ptCount val="15"/>
                <c:pt idx="0">
                  <c:v>„Náklady“ na odpad </c:v>
                </c:pt>
                <c:pt idx="1">
                  <c:v>„Náklady“  na úklid</c:v>
                </c:pt>
                <c:pt idx="2">
                  <c:v>„Náklady“  na elektřinu společných prostor vč. garáží</c:v>
                </c:pt>
                <c:pt idx="3">
                  <c:v>„Náklady“  na ostatní služby</c:v>
                </c:pt>
                <c:pt idx="4">
                  <c:v>Pojištění</c:v>
                </c:pt>
                <c:pt idx="5">
                  <c:v>Poplatek byty</c:v>
                </c:pt>
                <c:pt idx="6">
                  <c:v>Poplatek garáže</c:v>
                </c:pt>
                <c:pt idx="7">
                  <c:v>„Náklady“  na teplo </c:v>
                </c:pt>
                <c:pt idx="8">
                  <c:v>„Náklady“  na ohřev teplé vody (315.033+035)</c:v>
                </c:pt>
                <c:pt idx="9">
                  <c:v>„Náklady“  na vodné, stočné </c:v>
                </c:pt>
                <c:pt idx="10">
                  <c:v>„Náklady“  na revizi a údržbu technologií </c:v>
                </c:pt>
                <c:pt idx="11">
                  <c:v>„Náklady“ na revizi a údržbu technologií – garáže </c:v>
                </c:pt>
                <c:pt idx="12">
                  <c:v>„Náklady“  na úklid garáží </c:v>
                </c:pt>
                <c:pt idx="13">
                  <c:v>„Náklady“  na společné služby v areálu </c:v>
                </c:pt>
                <c:pt idx="14">
                  <c:v>„Náklady“  na odměny výboru</c:v>
                </c:pt>
              </c:strCache>
            </c:strRef>
          </c:cat>
          <c:val>
            <c:numRef>
              <c:f>List1!$B$1:$B$15</c:f>
              <c:numCache>
                <c:formatCode>General</c:formatCode>
                <c:ptCount val="15"/>
                <c:pt idx="0">
                  <c:v>125</c:v>
                </c:pt>
                <c:pt idx="1">
                  <c:v>230</c:v>
                </c:pt>
                <c:pt idx="2">
                  <c:v>296</c:v>
                </c:pt>
                <c:pt idx="3">
                  <c:v>412</c:v>
                </c:pt>
                <c:pt idx="4">
                  <c:v>79</c:v>
                </c:pt>
                <c:pt idx="5">
                  <c:v>350</c:v>
                </c:pt>
                <c:pt idx="6">
                  <c:v>89</c:v>
                </c:pt>
                <c:pt idx="7" formatCode="#,##0">
                  <c:v>1270</c:v>
                </c:pt>
                <c:pt idx="8">
                  <c:v>980</c:v>
                </c:pt>
                <c:pt idx="9" formatCode="#,##0">
                  <c:v>1439</c:v>
                </c:pt>
                <c:pt idx="10">
                  <c:v>287</c:v>
                </c:pt>
                <c:pt idx="11">
                  <c:v>42</c:v>
                </c:pt>
                <c:pt idx="12">
                  <c:v>96</c:v>
                </c:pt>
                <c:pt idx="13">
                  <c:v>226</c:v>
                </c:pt>
                <c:pt idx="14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List1!$B$1:$B$15</c15:f>
                <c15:dlblRangeCache>
                  <c:ptCount val="15"/>
                  <c:pt idx="0">
                    <c:v>125</c:v>
                  </c:pt>
                  <c:pt idx="1">
                    <c:v>230</c:v>
                  </c:pt>
                  <c:pt idx="2">
                    <c:v>296</c:v>
                  </c:pt>
                  <c:pt idx="3">
                    <c:v>412</c:v>
                  </c:pt>
                  <c:pt idx="4">
                    <c:v>79</c:v>
                  </c:pt>
                  <c:pt idx="5">
                    <c:v>350</c:v>
                  </c:pt>
                  <c:pt idx="6">
                    <c:v>89</c:v>
                  </c:pt>
                  <c:pt idx="7">
                    <c:v>1 270</c:v>
                  </c:pt>
                  <c:pt idx="8">
                    <c:v>980</c:v>
                  </c:pt>
                  <c:pt idx="9">
                    <c:v>1 439</c:v>
                  </c:pt>
                  <c:pt idx="10">
                    <c:v>287</c:v>
                  </c:pt>
                  <c:pt idx="11">
                    <c:v>42</c:v>
                  </c:pt>
                  <c:pt idx="12">
                    <c:v>96</c:v>
                  </c:pt>
                  <c:pt idx="13">
                    <c:v>226</c:v>
                  </c:pt>
                  <c:pt idx="14">
                    <c:v>22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2F23-4D0F-8503-67ADA228A7F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0EF53-C33A-4C0C-8255-BB36BA2A1695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B0B5A-4393-4AB7-B3DF-4CC9A91DD4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92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B52D-4DE5-4698-9230-486E80A0C11B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6D5A9-5559-418F-A9B6-0F9A5A9B8E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49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1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>
                <a:solidFill>
                  <a:srgbClr val="FF0000"/>
                </a:solidFill>
              </a:rPr>
              <a:t>* Náklady </a:t>
            </a:r>
            <a:r>
              <a:rPr lang="cs-CZ" baseline="0" dirty="0">
                <a:solidFill>
                  <a:srgbClr val="FF0000"/>
                </a:solidFill>
              </a:rPr>
              <a:t>celkem bez odměn výboru.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2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95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80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B311E12-023F-4F05-B0C2-E50A84F5BBA9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0FD1DED-1C98-4E66-8AC2-62B3CD6895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56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42366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4783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672417"/>
            <a:ext cx="7019056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2422261"/>
            <a:ext cx="7019056" cy="12273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875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1333500"/>
            <a:ext cx="3456384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064" y="1333500"/>
            <a:ext cx="353873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743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279261"/>
            <a:ext cx="345638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75656" y="1812396"/>
            <a:ext cx="345638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279261"/>
            <a:ext cx="353873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812396"/>
            <a:ext cx="353873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3281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4831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39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27542"/>
            <a:ext cx="2448272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227542"/>
            <a:ext cx="4546848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1195917"/>
            <a:ext cx="2448272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96407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253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567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B311E12-023F-4F05-B0C2-E50A84F5BBA9}" type="datetimeFigureOut">
              <a:rPr lang="cs-CZ" smtClean="0"/>
              <a:pPr/>
              <a:t>25.04.2018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0FD1DED-1C98-4E66-8AC2-62B3CD6895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8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672417"/>
            <a:ext cx="7019056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2422261"/>
            <a:ext cx="7019056" cy="12273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1333500"/>
            <a:ext cx="3456384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064" y="1333500"/>
            <a:ext cx="353873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279261"/>
            <a:ext cx="345638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75656" y="1812396"/>
            <a:ext cx="345638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279261"/>
            <a:ext cx="353873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812396"/>
            <a:ext cx="353873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27542"/>
            <a:ext cx="2448272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227542"/>
            <a:ext cx="4546848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1195917"/>
            <a:ext cx="2448272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5656" y="228865"/>
            <a:ext cx="721114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333500"/>
            <a:ext cx="721114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8865"/>
            <a:ext cx="1208665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5656" y="228865"/>
            <a:ext cx="721114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333500"/>
            <a:ext cx="721114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4141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cs-CZ" dirty="0"/>
              <a:t>. Shromáždění SVJ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5</a:t>
            </a:r>
            <a:r>
              <a:rPr lang="cs-CZ" dirty="0"/>
              <a:t>. dubna 201</a:t>
            </a:r>
            <a:r>
              <a:rPr lang="en-US" dirty="0"/>
              <a:t>8</a:t>
            </a:r>
            <a:endParaRPr lang="cs-CZ" dirty="0"/>
          </a:p>
          <a:p>
            <a:r>
              <a:rPr lang="cs-CZ" dirty="0"/>
              <a:t>19:00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08104" y="19320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Společenství pro dům č. p. 920</a:t>
            </a:r>
          </a:p>
          <a:p>
            <a:pPr algn="r"/>
            <a:r>
              <a:rPr lang="cs-CZ" sz="1400" dirty="0"/>
              <a:t>Hakenova 920 / 1</a:t>
            </a:r>
          </a:p>
          <a:p>
            <a:pPr algn="r"/>
            <a:r>
              <a:rPr lang="cs-CZ" sz="1400" dirty="0"/>
              <a:t>196 00 Praha 9 - Čakovice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Způsob rozúčtování služeb (11. 12. 2013):</a:t>
            </a:r>
            <a:endParaRPr lang="cs-CZ" sz="1400" dirty="0"/>
          </a:p>
          <a:p>
            <a:r>
              <a:rPr lang="cs-CZ" sz="1400" dirty="0"/>
              <a:t>„Shromáždění SVJ schvaluje s okamžitou platností následující způsob rozúčtování cen služeb na jednotlivé vlastníky: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Pro veškeré služby, které SVJ </a:t>
            </a:r>
            <a:r>
              <a:rPr lang="cs-CZ" sz="1400" dirty="0" err="1"/>
              <a:t>rozúčtovává</a:t>
            </a:r>
            <a:r>
              <a:rPr lang="cs-CZ" sz="1400" dirty="0"/>
              <a:t>, či v budoucnu bude </a:t>
            </a:r>
            <a:r>
              <a:rPr lang="cs-CZ" sz="1400" dirty="0" err="1"/>
              <a:t>rozúčtovávat</a:t>
            </a:r>
            <a:r>
              <a:rPr lang="cs-CZ" sz="1400" dirty="0"/>
              <a:t>, vlastníkům jednotek, je rozhodným kritériem pro rozúčtování velikost podílu vlastníka na společných částech, tj. plocha jednotky. Toto ustanovení se použije vždy, pokud nebude rozhodnutím Shromáždění určeno jinak.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Shromáždění SVJ dále určuje, že:</a:t>
            </a:r>
            <a:br>
              <a:rPr lang="cs-CZ" sz="1400" dirty="0"/>
            </a:br>
            <a:r>
              <a:rPr lang="cs-CZ" sz="1400" dirty="0"/>
              <a:t>- rozúčtování nákladů na správu jednotek a nákladů na odměny orgánů SVJ bude ve stejné výši pro každou jednotku, tj. bez ohledu na spoluvlastnický podíl.</a:t>
            </a:r>
            <a:br>
              <a:rPr lang="cs-CZ" sz="1400" dirty="0"/>
            </a:br>
            <a:r>
              <a:rPr lang="cs-CZ" sz="1400" strike="sngStrike" dirty="0">
                <a:solidFill>
                  <a:srgbClr val="C00000"/>
                </a:solidFill>
              </a:rPr>
              <a:t>- rozúčtování nákladů na ohřev vody se řídí příslušnými právními předpisy a Shromáždění určuje velikost základní složky na 30% a spotřební složky na 70%.</a:t>
            </a:r>
            <a:br>
              <a:rPr lang="cs-CZ" sz="1400" strike="sngStrike" dirty="0">
                <a:solidFill>
                  <a:srgbClr val="C00000"/>
                </a:solidFill>
              </a:rPr>
            </a:br>
            <a:r>
              <a:rPr lang="cs-CZ" sz="1400" strike="sngStrike" dirty="0">
                <a:solidFill>
                  <a:srgbClr val="C00000"/>
                </a:solidFill>
              </a:rPr>
              <a:t>- rozúčtování nákladů na teplo se řídí příslušnými právními předpisy a Shromáždění určuje velikost základní složky na 40% a spotřební složky na 60%.“</a:t>
            </a:r>
          </a:p>
          <a:p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56502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r>
              <a:rPr lang="cs-CZ" sz="1400" b="1" dirty="0"/>
              <a:t>Možnosti uložení peněz SVJ (24. 4. 2013):</a:t>
            </a:r>
          </a:p>
          <a:p>
            <a:r>
              <a:rPr lang="cs-CZ" sz="1400" dirty="0"/>
              <a:t>„Shromáždění SVJ schvaluje ukládání volných prostředků následujícími způsoby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cs-CZ" sz="1400" dirty="0"/>
              <a:t>Na účtech bankovních institucí s povolením činnosti v ČR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cs-CZ" sz="1400" strike="sngStrike" dirty="0"/>
              <a:t>Na účtech družstevních záložen s povolením činnosti v ČR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cs-CZ" sz="1400" dirty="0"/>
              <a:t>Ve státních dluhopisech České republiky</a:t>
            </a:r>
            <a:br>
              <a:rPr lang="en-US" sz="1400" dirty="0"/>
            </a:br>
            <a:br>
              <a:rPr lang="en-US" sz="1400" dirty="0"/>
            </a:br>
            <a:r>
              <a:rPr lang="cs-CZ" sz="1400" dirty="0"/>
              <a:t>Výbor je povinen učinit kroky k zajištění dostupnosti prostředků s ohledem na jejich přepokládanou potřebu.“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831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Odměny výboru – způsob vyplácení (18. 4. 2012):</a:t>
            </a:r>
            <a:endParaRPr lang="cs-CZ" sz="1400" dirty="0"/>
          </a:p>
          <a:p>
            <a:r>
              <a:rPr lang="cs-CZ" sz="1400" dirty="0"/>
              <a:t>„Výbor je v kalendářním roce oprávněn odsouhlasit proplacení faktur či dohod o provedení činnosti s členem výboru nebo osobou žijící s členem výboru ve společně domácnosti v souhrnné roční výši maximálně do výše prostředků schválených Shromážděním na odměny výboru v daném roce.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Odměny výboru si smí výbor nechat proplatit jen v takové výši, aby v součtu s ostatními výdaji proplacenými z takto vybraných záloh nepřesáhly stanovené zálohy.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V kalendářním roce, ve kterém ještě neproběhlo Shromáždění, je výbor oprávněn v každém kalendářním měsíci použít prostředky pouze do výše 1/12 schválených záloh předchozího kalendářního roku.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Případně navýšení prostředků na tyto účely je ve výhradní pravomoci Shromáždění.“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10033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Fond dlouhodobých záloh na měřiče energií (18. 4. 2012):</a:t>
            </a:r>
            <a:endParaRPr lang="cs-CZ" sz="1400" dirty="0"/>
          </a:p>
          <a:p>
            <a:r>
              <a:rPr lang="cs-CZ" sz="1400" dirty="0"/>
              <a:t>„Od příštího předpisu záloh bude zaveden druhý fond dlouhodobých záloh určený výhradně na průběžné financování pravidelných výměn vodoměrů a kalorimetrů.</a:t>
            </a:r>
            <a:br>
              <a:rPr lang="cs-CZ" sz="1400" dirty="0"/>
            </a:br>
            <a:r>
              <a:rPr lang="cs-CZ" sz="1400" dirty="0"/>
              <a:t>Výši příspěvků do tohoto fondu určuje Výbor SVJ dle svého uvážení tak, aby v době následující výměny obsahoval fond odpovídající množství prostředků na její provedení.</a:t>
            </a:r>
            <a:br>
              <a:rPr lang="cs-CZ" sz="1400" dirty="0"/>
            </a:br>
            <a:r>
              <a:rPr lang="cs-CZ" sz="1400" dirty="0"/>
              <a:t>Zálohy budou určovány na základě reálných nákladů na výměnu přístrojů v dané jednotce.“</a:t>
            </a:r>
          </a:p>
          <a:p>
            <a:pPr marL="0" indent="0">
              <a:buNone/>
            </a:pPr>
            <a:endParaRPr lang="cs-CZ" sz="1400" dirty="0"/>
          </a:p>
          <a:p>
            <a:pPr lvl="0"/>
            <a:r>
              <a:rPr lang="cs-CZ" sz="1400" b="1" dirty="0"/>
              <a:t>Interval výměn měřičů energií (20. 4. 2011):</a:t>
            </a:r>
            <a:endParaRPr lang="cs-CZ" sz="1400" dirty="0"/>
          </a:p>
          <a:p>
            <a:r>
              <a:rPr lang="cs-CZ" sz="1400" dirty="0"/>
              <a:t>„Shromáždění SVJ souhlasí se zkrácením intervalu výměn vodoměrů na studenou vodu tak, aby výměna probíhala vždy společně s výměnou kalorimetrů a vodoměrů teplé užitkové vody.“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1328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Správa přilehlých pozemků (20. 4. 2011):</a:t>
            </a:r>
            <a:endParaRPr lang="cs-CZ" sz="1400" dirty="0"/>
          </a:p>
          <a:p>
            <a:r>
              <a:rPr lang="cs-CZ" sz="1400" dirty="0"/>
              <a:t>„Shromáždění SVJ souhlasí s tím, že přilehlý pozemek dle prohlášení vlastníka (k. u. Čakovice, pozemek č. 1280/26), bude spravován a udržován SVJ (Společenství pro dům č. p. 920/1,3, ul. Hakenova, č. p. 920/3, ul. Marie Podvalové, č. p. 920/2, 4, 6, ul. Marty Krásové, Praha 9). Zálohy na tuto údržbu budou jako doposud vybírány společně s ostatními zálohami na správu a údržbu domu a spolu s nimi také každoročně vyúčtovány.“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1458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Předpisy záloh (20. 4. 2011):</a:t>
            </a:r>
            <a:endParaRPr lang="cs-CZ" sz="1400" dirty="0"/>
          </a:p>
          <a:p>
            <a:r>
              <a:rPr lang="cs-CZ" sz="1400" dirty="0"/>
              <a:t>„Shromáždění SVJ schvaluje s okamžitou účinností způsob stanovení výše veškerých záloh s výjimkou dlouhodobých záloh takto: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Každý člen společenství je povinen hradit zálohy na služby související s užíváním jednotky, tj. zálohy na studenou vodu, teplou vodu a teplo ve výši odpovídající skutečné spotřebě, resp. skutečným nákladům jeho jednotky v předchozím kalendářním roce navýšené o 12%.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Každý člen společenství je povinen hradit zálohy na ostatní služby a na správu a údržbu domu hrazené Společenstvím neuvedené v předchozím odstavci ve výši odpovídající skutečným nákladům v předchozím kalendářním roce navýšené o 12% a/nebo navýšené o důvodně předpokládané zvýšení nákladů (např. DPH, změny smluv).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Výbor je oprávněn na základě výše zmíněných pravidel každoročně sestavit a odeslat členům společenství nový předpis záloh. A to bez zbytečného odkladu poté, co uplynou lhůty na odvolání proti ročnímu vyúčtování.“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2048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Změna prohlášení vlastníka</a:t>
            </a:r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r>
              <a:rPr lang="cs-CZ" sz="1800" b="1" dirty="0"/>
              <a:t>Změna</a:t>
            </a:r>
          </a:p>
          <a:p>
            <a:pPr lvl="1"/>
            <a:r>
              <a:rPr lang="cs-CZ" sz="1400" b="1" dirty="0"/>
              <a:t>S vlastnictvím jednotky č. 920/123 bude mimo jiné spojeno výlučné užívání garážového stání č. 124</a:t>
            </a:r>
          </a:p>
          <a:p>
            <a:pPr lvl="1"/>
            <a:r>
              <a:rPr lang="cs-CZ" sz="1400" b="1" dirty="0"/>
              <a:t>S vlastnictvím jednotky č. 920/122 bude mimo jiné spojeno výlučné užívání garážového stání č . 107</a:t>
            </a:r>
          </a:p>
          <a:p>
            <a:pPr lvl="1"/>
            <a:endParaRPr lang="cs-CZ" sz="1400" b="1" dirty="0"/>
          </a:p>
          <a:p>
            <a:r>
              <a:rPr lang="cs-CZ" sz="1800" b="1" dirty="0"/>
              <a:t>Názor výboru:</a:t>
            </a:r>
          </a:p>
          <a:p>
            <a:pPr lvl="1"/>
            <a:r>
              <a:rPr lang="cs-CZ" sz="1400" b="1" dirty="0"/>
              <a:t>V návrhu není riziko pro majitele bytů a doporučuje odsouhlasit</a:t>
            </a:r>
            <a:endParaRPr lang="cs-CZ" sz="1000" b="1" dirty="0"/>
          </a:p>
          <a:p>
            <a:pPr lvl="1"/>
            <a:endParaRPr lang="cs-CZ" sz="1400" b="1" dirty="0"/>
          </a:p>
          <a:p>
            <a:pPr lvl="1"/>
            <a:endParaRPr lang="cs-CZ" sz="1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Zm</a:t>
            </a:r>
            <a:r>
              <a:rPr lang="cs-CZ" sz="800" b="1" dirty="0" err="1">
                <a:solidFill>
                  <a:srgbClr val="C00000"/>
                </a:solidFill>
              </a:rPr>
              <a:t>ěna</a:t>
            </a:r>
            <a:r>
              <a:rPr lang="cs-CZ" sz="800" b="1" dirty="0">
                <a:solidFill>
                  <a:srgbClr val="C00000"/>
                </a:solidFill>
              </a:rPr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59384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Změna prohlášení vlastníka</a:t>
            </a:r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2600" dirty="0"/>
              <a:t>„Shromáždění SVJ schvaluje změnu prohlášení vlastníka na základě smlouvy mezi Petrem Markem a Michalem Krejčíkem ze dne 23.3.2018.</a:t>
            </a:r>
          </a:p>
          <a:p>
            <a:r>
              <a:rPr lang="cs-CZ" sz="2600" dirty="0"/>
              <a:t>Změna se smí týkat výlučně přílohy č. 3 a to pouze části definující přiřazení čísla parkovacího stání k příslušné jednotce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 vlastnictvím jednotky č. 920/123 bude mimo jiné spojeno výlučné užívání garážového stání č. 124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 vlastnictvím jednotky č. 920/122 bude mimo jiné spojeno výlučné užívání garážového stání č . 107.“</a:t>
            </a:r>
          </a:p>
          <a:p>
            <a:pPr lvl="0"/>
            <a:endParaRPr lang="cs-CZ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Zm</a:t>
            </a:r>
            <a:r>
              <a:rPr lang="cs-CZ" sz="800" b="1" dirty="0" err="1">
                <a:solidFill>
                  <a:srgbClr val="C00000"/>
                </a:solidFill>
              </a:rPr>
              <a:t>ěna</a:t>
            </a:r>
            <a:r>
              <a:rPr lang="cs-CZ" sz="800" b="1" dirty="0">
                <a:solidFill>
                  <a:srgbClr val="C00000"/>
                </a:solidFill>
              </a:rPr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36186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/>
          </a:bodyPr>
          <a:lstStyle/>
          <a:p>
            <a:r>
              <a:rPr lang="pl-PL" b="1" u="sng" dirty="0"/>
              <a:t>Místo na archiv SVJ</a:t>
            </a:r>
            <a:r>
              <a:rPr lang="cs-CZ" b="1" u="sng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A653A44-3612-4510-9AEF-5650EF931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45330"/>
            <a:ext cx="7560840" cy="37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77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/>
          </a:bodyPr>
          <a:lstStyle/>
          <a:p>
            <a:r>
              <a:rPr lang="pl-PL" b="1" u="sng" dirty="0"/>
              <a:t>Místo na archiv SVJ</a:t>
            </a:r>
            <a:r>
              <a:rPr lang="cs-CZ" b="1" u="sng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pic>
        <p:nvPicPr>
          <p:cNvPr id="2050" name="Picture 2" descr="https://www.adlo.cz/gallery/_dynamicD10/pivnica_130_big_sk.jpg">
            <a:extLst>
              <a:ext uri="{FF2B5EF4-FFF2-40B4-BE49-F238E27FC236}">
                <a16:creationId xmlns:a16="http://schemas.microsoft.com/office/drawing/2014/main" id="{E4E71D93-B1EE-4F86-A624-77BBFC09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8119"/>
            <a:ext cx="4341862" cy="31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adlo.cz/gallery/_dynamicD10/pivnica_129_big_sk.jpg">
            <a:extLst>
              <a:ext uri="{FF2B5EF4-FFF2-40B4-BE49-F238E27FC236}">
                <a16:creationId xmlns:a16="http://schemas.microsoft.com/office/drawing/2014/main" id="{40D5C891-88C1-46C2-9926-446570F3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18" y="1345331"/>
            <a:ext cx="3284562" cy="41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1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Zahájení a volby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476375" y="1345332"/>
            <a:ext cx="7199313" cy="410455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Zahájení </a:t>
            </a:r>
            <a:endParaRPr lang="en-US" sz="2400" dirty="0"/>
          </a:p>
          <a:p>
            <a:pPr algn="just"/>
            <a:r>
              <a:rPr lang="cs-CZ" sz="2400" dirty="0"/>
              <a:t>Volba zapisovatele</a:t>
            </a:r>
          </a:p>
          <a:p>
            <a:pPr lvl="1" algn="just"/>
            <a:r>
              <a:rPr lang="cs-CZ" sz="2400" dirty="0"/>
              <a:t>Radovan Khol</a:t>
            </a:r>
            <a:r>
              <a:rPr lang="en-US" sz="2400" dirty="0"/>
              <a:t> ?</a:t>
            </a:r>
            <a:endParaRPr lang="cs-CZ" sz="2400" dirty="0"/>
          </a:p>
          <a:p>
            <a:pPr algn="just"/>
            <a:r>
              <a:rPr lang="cs-CZ" sz="2400" dirty="0"/>
              <a:t>Volba ověřovatelů</a:t>
            </a:r>
          </a:p>
          <a:p>
            <a:pPr lvl="1" algn="just"/>
            <a:endParaRPr lang="cs-CZ" sz="2400" dirty="0"/>
          </a:p>
          <a:p>
            <a:pPr algn="just"/>
            <a:r>
              <a:rPr lang="cs-CZ" sz="2400" dirty="0"/>
              <a:t>Volba skrutátorů</a:t>
            </a:r>
          </a:p>
          <a:p>
            <a:pPr lvl="1" algn="just"/>
            <a:r>
              <a:rPr lang="cs-CZ" sz="2400" dirty="0"/>
              <a:t>Petr Duchoň</a:t>
            </a:r>
            <a:r>
              <a:rPr lang="en-US" sz="2400" dirty="0"/>
              <a:t> ?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/>
          </a:bodyPr>
          <a:lstStyle/>
          <a:p>
            <a:r>
              <a:rPr lang="pl-PL" b="1" u="sng" dirty="0"/>
              <a:t>Místo na archiv SVJ</a:t>
            </a:r>
            <a:r>
              <a:rPr lang="cs-CZ" b="1" u="sng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F27ACB4E-5F98-4D24-8E00-1DEE664C9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6" y="1561356"/>
            <a:ext cx="7199313" cy="3980491"/>
          </a:xfrm>
        </p:spPr>
        <p:txBody>
          <a:bodyPr>
            <a:normAutofit/>
          </a:bodyPr>
          <a:lstStyle/>
          <a:p>
            <a:r>
              <a:rPr lang="cs-CZ" sz="2400" dirty="0"/>
              <a:t>„Shromáždění SVJ souhlasí s vybudováním odděleného prostoru v suterénu budovy pro ukládání materiálů SVJ.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Předpokládaná cena akce je 50.000 Kč a bude uhrazena z dlouhodobých záloh.“</a:t>
            </a:r>
          </a:p>
        </p:txBody>
      </p:sp>
    </p:spTree>
    <p:extLst>
      <p:ext uri="{BB962C8B-B14F-4D97-AF65-F5344CB8AC3E}">
        <p14:creationId xmlns:p14="http://schemas.microsoft.com/office/powerpoint/2010/main" val="3667785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/>
          </a:bodyPr>
          <a:lstStyle/>
          <a:p>
            <a:r>
              <a:rPr lang="pl-PL" b="1" u="sng" dirty="0"/>
              <a:t>Detektory pohybu v suterénu</a:t>
            </a:r>
            <a:r>
              <a:rPr lang="cs-CZ" b="1" u="sng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F27ACB4E-5F98-4D24-8E00-1DEE664C9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6" y="1561356"/>
            <a:ext cx="7199313" cy="3980491"/>
          </a:xfrm>
        </p:spPr>
        <p:txBody>
          <a:bodyPr>
            <a:normAutofit/>
          </a:bodyPr>
          <a:lstStyle/>
          <a:p>
            <a:r>
              <a:rPr lang="cs-CZ" sz="2400" dirty="0"/>
              <a:t>„Shromáždění SVJ souhlasí s výměnou čidel pohybu pro světla v suterénu za mikrovlnná.</a:t>
            </a:r>
            <a:br>
              <a:rPr lang="cs-CZ" sz="2400" dirty="0"/>
            </a:br>
            <a:endParaRPr lang="cs-CZ" sz="2400" dirty="0"/>
          </a:p>
          <a:p>
            <a:pPr marL="400050" lvl="1" indent="0">
              <a:buNone/>
            </a:pPr>
            <a:r>
              <a:rPr lang="cs-CZ" sz="2000" dirty="0"/>
              <a:t>Předpokládaná cena akce je 30.000 Kč a bude uhrazena z dlouhodobých záloh.“</a:t>
            </a:r>
          </a:p>
        </p:txBody>
      </p:sp>
    </p:spTree>
    <p:extLst>
      <p:ext uri="{BB962C8B-B14F-4D97-AF65-F5344CB8AC3E}">
        <p14:creationId xmlns:p14="http://schemas.microsoft.com/office/powerpoint/2010/main" val="272436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/>
          </a:bodyPr>
          <a:lstStyle/>
          <a:p>
            <a:r>
              <a:rPr lang="pl-PL" b="1" u="sng" dirty="0"/>
              <a:t>Detektory </a:t>
            </a:r>
            <a:r>
              <a:rPr lang="cs-CZ" b="1" u="sng" dirty="0"/>
              <a:t>kouře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F27ACB4E-5F98-4D24-8E00-1DEE664C9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6" y="1561356"/>
            <a:ext cx="7199313" cy="3980491"/>
          </a:xfrm>
        </p:spPr>
        <p:txBody>
          <a:bodyPr>
            <a:normAutofit/>
          </a:bodyPr>
          <a:lstStyle/>
          <a:p>
            <a:r>
              <a:rPr lang="cs-CZ" sz="2400" dirty="0"/>
              <a:t>„Shromáždění SVJ souhlasí s instalací detektorů kouře do společných prostor domu (chodby a bytové chodbičky v nadzemních podlažích a prostory výtahu v suterénu).</a:t>
            </a:r>
            <a:br>
              <a:rPr lang="cs-CZ" sz="2400" dirty="0"/>
            </a:br>
            <a:endParaRPr lang="cs-CZ" sz="2400" dirty="0"/>
          </a:p>
          <a:p>
            <a:pPr marL="400050" lvl="1" indent="0">
              <a:buNone/>
            </a:pPr>
            <a:r>
              <a:rPr lang="cs-CZ" sz="2000" dirty="0"/>
              <a:t>Předpokládaná cena akce je 90.000 Kč a bude uhrazena z dlouhodobých záloh.“</a:t>
            </a:r>
          </a:p>
        </p:txBody>
      </p:sp>
    </p:spTree>
    <p:extLst>
      <p:ext uri="{BB962C8B-B14F-4D97-AF65-F5344CB8AC3E}">
        <p14:creationId xmlns:p14="http://schemas.microsoft.com/office/powerpoint/2010/main" val="3968450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116467"/>
          </a:xfrm>
        </p:spPr>
        <p:txBody>
          <a:bodyPr>
            <a:normAutofit/>
          </a:bodyPr>
          <a:lstStyle/>
          <a:p>
            <a:r>
              <a:rPr lang="cs-CZ" b="1" u="sng" dirty="0"/>
              <a:t>Odpady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5656" y="1561356"/>
            <a:ext cx="7199313" cy="3980491"/>
          </a:xfrm>
        </p:spPr>
        <p:txBody>
          <a:bodyPr>
            <a:normAutofit/>
          </a:bodyPr>
          <a:lstStyle/>
          <a:p>
            <a:r>
              <a:rPr lang="cs-CZ" sz="2400" dirty="0"/>
              <a:t>Komunální odpad</a:t>
            </a:r>
          </a:p>
          <a:p>
            <a:pPr lvl="1"/>
            <a:r>
              <a:rPr lang="cs-CZ" sz="2000" dirty="0"/>
              <a:t>Hakenova rozšířena na 4 kontejnery</a:t>
            </a:r>
          </a:p>
          <a:p>
            <a:pPr lvl="1"/>
            <a:r>
              <a:rPr lang="cs-CZ" sz="2000" dirty="0"/>
              <a:t>M. Krásové 6 – kontejner přidán domem D6</a:t>
            </a:r>
          </a:p>
          <a:p>
            <a:pPr lvl="1"/>
            <a:r>
              <a:rPr lang="cs-CZ" sz="2000" dirty="0"/>
              <a:t>M. Krásové 2 – kontejner objednán</a:t>
            </a:r>
          </a:p>
          <a:p>
            <a:r>
              <a:rPr lang="cs-CZ" sz="2400" dirty="0"/>
              <a:t>Tříděný odpad</a:t>
            </a:r>
          </a:p>
          <a:p>
            <a:pPr lvl="1"/>
            <a:r>
              <a:rPr lang="cs-CZ" sz="2000" dirty="0"/>
              <a:t>Tlačit občansky na městskou část, SVJ má svázané ruce</a:t>
            </a:r>
          </a:p>
          <a:p>
            <a:r>
              <a:rPr lang="cs-CZ" sz="2400" dirty="0"/>
              <a:t>Obecný nepořádek</a:t>
            </a:r>
          </a:p>
          <a:p>
            <a:pPr lvl="1"/>
            <a:r>
              <a:rPr lang="cs-CZ" sz="2000" dirty="0"/>
              <a:t>Na pozemcích v rámci spolupráce jednotlivých SVJ</a:t>
            </a:r>
          </a:p>
          <a:p>
            <a:pPr lvl="1"/>
            <a:r>
              <a:rPr lang="cs-CZ" sz="2000" dirty="0"/>
              <a:t>U kontejnerů odvoz ad hoc, společná akce není vnímána jako nutná</a:t>
            </a:r>
          </a:p>
        </p:txBody>
      </p:sp>
    </p:spTree>
    <p:extLst>
      <p:ext uri="{BB962C8B-B14F-4D97-AF65-F5344CB8AC3E}">
        <p14:creationId xmlns:p14="http://schemas.microsoft.com/office/powerpoint/2010/main" val="102065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Různé a diskuze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297362"/>
          </a:xfrm>
        </p:spPr>
        <p:txBody>
          <a:bodyPr>
            <a:normAutofit/>
          </a:bodyPr>
          <a:lstStyle/>
          <a:p>
            <a:r>
              <a:rPr lang="cs-CZ" sz="2000" dirty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Různé a diskuze</a:t>
            </a:r>
            <a:endParaRPr lang="cs-CZ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31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Děkujeme za váš čas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r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Výbor SVJ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2065412"/>
            <a:ext cx="7199313" cy="338447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„Shromáždění SVJ bere na vědomí ústní zprávu o činnosti výboru SVJ za minulé období.“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činnosti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Zasklívání balkónů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Čištění fasády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Kouření v domě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Úložné prostory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35017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049874"/>
              </p:ext>
            </p:extLst>
          </p:nvPr>
        </p:nvGraphicFramePr>
        <p:xfrm>
          <a:off x="1475656" y="1273324"/>
          <a:ext cx="6539844" cy="4106389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50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237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2015</a:t>
                      </a: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2016</a:t>
                      </a: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2017</a:t>
                      </a:r>
                    </a:p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Rozdíl (2017-2016) 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Pln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ění</a:t>
                      </a:r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oproti 2016</a:t>
                      </a: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598631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na odpad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úklid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elektřinu společných prostor vč. garáží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ostatní služby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9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Pojištění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Poplatek byty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Poplatek garáže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teplo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ohřev teplé vody (315.033+035)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vodné, stočné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revizi a údržbu technologií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na revizi a údržbu technologií – garáže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3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úklid garáží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61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společné služby v areálu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380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000" u="none" strike="noStrike" kern="1200" dirty="0">
                          <a:effectLst/>
                        </a:rPr>
                        <a:t>„Náklady“  na </a:t>
                      </a:r>
                      <a:r>
                        <a:rPr lang="en-US" sz="1000" u="none" strike="noStrike" kern="1200" dirty="0">
                          <a:effectLst/>
                        </a:rPr>
                        <a:t>o</a:t>
                      </a:r>
                      <a:r>
                        <a:rPr lang="cs-CZ" sz="1000" u="none" strike="noStrike" kern="1200" dirty="0">
                          <a:effectLst/>
                        </a:rPr>
                        <a:t>dměny výboru</a:t>
                      </a:r>
                      <a:endParaRPr lang="cs-CZ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  <a:endParaRPr lang="cs-CZ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100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37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0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Náklady celkem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05400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2230560-932E-4A48-BF81-CD086B758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02296"/>
              </p:ext>
            </p:extLst>
          </p:nvPr>
        </p:nvGraphicFramePr>
        <p:xfrm>
          <a:off x="1331640" y="1110394"/>
          <a:ext cx="7791450" cy="458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304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graphicFrame>
        <p:nvGraphicFramePr>
          <p:cNvPr id="5" name="Objekt 4">
            <a:hlinkClick r:id="" action="ppaction://ole?verb=0"/>
            <a:extLst>
              <a:ext uri="{FF2B5EF4-FFF2-40B4-BE49-F238E27FC236}">
                <a16:creationId xmlns:a16="http://schemas.microsoft.com/office/drawing/2014/main" id="{37A687CA-C26B-4CBA-A59A-576C9BD07B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88461"/>
              </p:ext>
            </p:extLst>
          </p:nvPr>
        </p:nvGraphicFramePr>
        <p:xfrm>
          <a:off x="2286000" y="1143000"/>
          <a:ext cx="5958408" cy="446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Presentation" r:id="rId4" imgW="4570538" imgH="3427551" progId="PowerPoint.Show.12">
                  <p:embed/>
                </p:oleObj>
              </mc:Choice>
              <mc:Fallback>
                <p:oleObj name="Presentation" r:id="rId4" imgW="4570538" imgH="342755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1143000"/>
                        <a:ext cx="5958408" cy="4468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27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Dlouhodobé zálohy - čerpání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08377"/>
              </p:ext>
            </p:extLst>
          </p:nvPr>
        </p:nvGraphicFramePr>
        <p:xfrm>
          <a:off x="1907704" y="1273324"/>
          <a:ext cx="6408712" cy="308500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36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47">
                <a:tc>
                  <a:txBody>
                    <a:bodyPr/>
                    <a:lstStyle/>
                    <a:p>
                      <a:r>
                        <a:rPr lang="cs-CZ" sz="1600" dirty="0"/>
                        <a:t>Účel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Částka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Rozšíření kontejnerového stání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81 615 Kč</a:t>
                      </a:r>
                    </a:p>
                    <a:p>
                      <a:pPr algn="r"/>
                      <a:r>
                        <a:rPr lang="cs-CZ" sz="1600" dirty="0"/>
                        <a:t>(-40 000 Kč)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dirty="0"/>
                        <a:t>Opravy teras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65 228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Venkovní úpravy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121 799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dirty="0"/>
                        <a:t>Opravy výtahů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40 534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b="1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/>
                        <a:t>292 770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81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Účetní závěrka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„Shromáždění SVJ schvaluje účetní závěrku a zprávu o hospodaření za rok 2017. </a:t>
            </a:r>
          </a:p>
          <a:p>
            <a:pPr marL="702000" algn="just">
              <a:buNone/>
            </a:pPr>
            <a:endParaRPr lang="cs-CZ" dirty="0"/>
          </a:p>
          <a:p>
            <a:pPr marL="342000" indent="0" algn="just">
              <a:buNone/>
            </a:pPr>
            <a:r>
              <a:rPr lang="cs-CZ" dirty="0"/>
              <a:t>Shromáždění SVJ schvaluje vypořádat výsledek hospodaření za hlavní činnost za rok 2017 následovně: </a:t>
            </a:r>
          </a:p>
          <a:p>
            <a:pPr marL="342000" lvl="0" indent="0">
              <a:buFontTx/>
              <a:buChar char="-"/>
            </a:pPr>
            <a:r>
              <a:rPr lang="en-US" dirty="0"/>
              <a:t> </a:t>
            </a:r>
            <a:r>
              <a:rPr lang="cs-CZ" dirty="0"/>
              <a:t>použít zisk z hlavní činnosti ve výši </a:t>
            </a:r>
            <a:r>
              <a:rPr lang="cs-CZ" b="1" dirty="0"/>
              <a:t>21 411,78 Kč </a:t>
            </a:r>
            <a:r>
              <a:rPr lang="cs-CZ" dirty="0"/>
              <a:t>k úhradě zboží a služeb pořizovaných společenstvím v roce 2018.“</a:t>
            </a:r>
          </a:p>
          <a:p>
            <a:pPr marL="342000" indent="0" algn="just">
              <a:buNone/>
            </a:pPr>
            <a:r>
              <a:rPr lang="cs-CZ" dirty="0"/>
              <a:t> </a:t>
            </a:r>
          </a:p>
          <a:p>
            <a:pPr marL="342000" indent="0" algn="just"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49993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Odměny výboru – výše (22. 4. 2014):</a:t>
            </a:r>
            <a:endParaRPr lang="cs-CZ" sz="1400" dirty="0"/>
          </a:p>
          <a:p>
            <a:r>
              <a:rPr lang="cs-CZ" sz="1400" dirty="0"/>
              <a:t>„Shromáždění SVJ navyšuje finanční prostředky určené na odměny orgánů SVJ o 13,8 % (což dle předložených materiálů odpovídá navýšení o inflaci od 1.1.2008 do 31.12.2013). Celková roční částka určená na odměny výboru tak od roku 2014 včetně bude činit částku 237 683,- Kč.“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88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Zm</a:t>
            </a:r>
            <a:r>
              <a:rPr lang="cs-CZ" sz="800" b="1" dirty="0" err="1"/>
              <a:t>ěna</a:t>
            </a:r>
            <a:r>
              <a:rPr lang="cs-CZ" sz="800" b="1" dirty="0"/>
              <a:t> prohlášení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Archiv SVJ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pohybu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Detektory kouře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Odpady a úklid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667432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7786</TotalTime>
  <Words>1612</Words>
  <Application>Microsoft Office PowerPoint</Application>
  <PresentationFormat>Předvádění na obrazovce (16:10)</PresentationFormat>
  <Paragraphs>511</Paragraphs>
  <Slides>25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Motiv sady Office</vt:lpstr>
      <vt:lpstr>1_Motiv sady Office</vt:lpstr>
      <vt:lpstr>Presentation</vt:lpstr>
      <vt:lpstr>16. Shromáždění SVJ</vt:lpstr>
      <vt:lpstr>Zahájení a volby</vt:lpstr>
      <vt:lpstr>Zpráva o činnosti</vt:lpstr>
      <vt:lpstr>Zpráva o hospodaření</vt:lpstr>
      <vt:lpstr>Zpráva o hospodaření</vt:lpstr>
      <vt:lpstr>Zpráva o hospodaření</vt:lpstr>
      <vt:lpstr>Dlouhodobé zálohy - čerpání</vt:lpstr>
      <vt:lpstr>Účetní závěrka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Změna prohlášení vlastníka</vt:lpstr>
      <vt:lpstr>Změna prohlášení vlastníka</vt:lpstr>
      <vt:lpstr>Místo na archiv SVJ </vt:lpstr>
      <vt:lpstr>Místo na archiv SVJ </vt:lpstr>
      <vt:lpstr>Místo na archiv SVJ </vt:lpstr>
      <vt:lpstr>Detektory pohybu v suterénu </vt:lpstr>
      <vt:lpstr>Detektory kouře</vt:lpstr>
      <vt:lpstr>Odpady </vt:lpstr>
      <vt:lpstr>Různé a diskuze 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Černých</dc:creator>
  <cp:lastModifiedBy>Černých</cp:lastModifiedBy>
  <cp:revision>389</cp:revision>
  <dcterms:created xsi:type="dcterms:W3CDTF">2011-04-18T18:13:55Z</dcterms:created>
  <dcterms:modified xsi:type="dcterms:W3CDTF">2018-04-25T04:35:21Z</dcterms:modified>
</cp:coreProperties>
</file>