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6"/>
  </p:notesMasterIdLst>
  <p:handoutMasterIdLst>
    <p:handoutMasterId r:id="rId17"/>
  </p:handoutMasterIdLst>
  <p:sldIdLst>
    <p:sldId id="256" r:id="rId2"/>
    <p:sldId id="257" r:id="rId3"/>
    <p:sldId id="258" r:id="rId4"/>
    <p:sldId id="263" r:id="rId5"/>
    <p:sldId id="273" r:id="rId6"/>
    <p:sldId id="293" r:id="rId7"/>
    <p:sldId id="286" r:id="rId8"/>
    <p:sldId id="287" r:id="rId9"/>
    <p:sldId id="292" r:id="rId10"/>
    <p:sldId id="294" r:id="rId11"/>
    <p:sldId id="288" r:id="rId12"/>
    <p:sldId id="295" r:id="rId13"/>
    <p:sldId id="267" r:id="rId14"/>
    <p:sldId id="269" r:id="rId15"/>
  </p:sldIdLst>
  <p:sldSz cx="9144000" cy="6858000" type="screen4x3"/>
  <p:notesSz cx="9874250" cy="6797675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5F035"/>
    <a:srgbClr val="00A4DE"/>
    <a:srgbClr val="0066CC"/>
    <a:srgbClr val="0855C6"/>
    <a:srgbClr val="0D73E6"/>
    <a:srgbClr val="FAF5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71" autoAdjust="0"/>
    <p:restoredTop sz="94660"/>
  </p:normalViewPr>
  <p:slideViewPr>
    <p:cSldViewPr>
      <p:cViewPr varScale="1">
        <p:scale>
          <a:sx n="108" d="100"/>
          <a:sy n="108" d="100"/>
        </p:scale>
        <p:origin x="1698" y="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dolejsp\Documents\PROMETHEUS%202019\NAB&#205;DKA%20VZOR%202019\Kopie%20-%20Kopie%20-%20Srovn&#225;n&#237;%20v&#253;voje%20cen%20CZT%20a%20PROM%20&#8211;%20kopie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patockam\Desktop\Kalkul&#225;tor%20TE_&#250;pravy\Kol&#225;&#269;_cena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000" b="1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r>
              <a:rPr lang="cs-CZ" sz="2000" dirty="0"/>
              <a:t>Vývoj cen tepelné </a:t>
            </a:r>
            <a:r>
              <a:rPr lang="cs-CZ" sz="2400" dirty="0"/>
              <a:t>energie</a:t>
            </a:r>
            <a:r>
              <a:rPr lang="cs-CZ" sz="2000" dirty="0"/>
              <a:t> za období 2010 - 2017 (v</a:t>
            </a:r>
            <a:r>
              <a:rPr lang="cs-CZ" sz="2000" baseline="0" dirty="0"/>
              <a:t> %)</a:t>
            </a:r>
            <a:endParaRPr lang="cs-CZ" sz="2000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1" i="0" u="none" strike="noStrike" kern="1200" baseline="0">
              <a:solidFill>
                <a:schemeClr val="tx2"/>
              </a:solidFill>
              <a:latin typeface="+mn-lt"/>
              <a:ea typeface="+mn-ea"/>
              <a:cs typeface="+mn-cs"/>
            </a:defRPr>
          </a:pPr>
          <a:endParaRPr lang="cs-CZ"/>
        </a:p>
      </c:txPr>
    </c:title>
    <c:autoTitleDeleted val="0"/>
    <c:view3D>
      <c:rotX val="10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standard"/>
        <c:varyColors val="0"/>
        <c:ser>
          <c:idx val="0"/>
          <c:order val="0"/>
          <c:tx>
            <c:strRef>
              <c:f>List1!$C$25</c:f>
              <c:strCache>
                <c:ptCount val="1"/>
                <c:pt idx="0">
                  <c:v>Prometheus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shade val="51000"/>
                    <a:satMod val="130000"/>
                  </a:schemeClr>
                </a:gs>
                <a:gs pos="80000">
                  <a:schemeClr val="accent1">
                    <a:shade val="93000"/>
                    <a:satMod val="130000"/>
                  </a:schemeClr>
                </a:gs>
                <a:gs pos="100000">
                  <a:schemeClr val="accent1">
                    <a:shade val="94000"/>
                    <a:satMod val="135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p3d/>
          </c:spPr>
          <c:invertIfNegative val="0"/>
          <c:dLbls>
            <c:dLbl>
              <c:idx val="0"/>
              <c:layout>
                <c:manualLayout>
                  <c:x val="1.4869888475836431E-2"/>
                  <c:y val="8.0200513914789162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400" b="1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cs-CZ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2061-44F8-B115-E7E3DD6142FB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2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val>
            <c:numRef>
              <c:f>List1!$D$25</c:f>
              <c:numCache>
                <c:formatCode>0.00%</c:formatCode>
                <c:ptCount val="1"/>
                <c:pt idx="0">
                  <c:v>7.0945575496180302E-2</c:v>
                </c:pt>
              </c:numCache>
            </c:numRef>
          </c:val>
          <c:shape val="cylinder"/>
          <c:extLst>
            <c:ext xmlns:c16="http://schemas.microsoft.com/office/drawing/2014/chart" uri="{C3380CC4-5D6E-409C-BE32-E72D297353CC}">
              <c16:uniqueId val="{00000001-2061-44F8-B115-E7E3DD6142FB}"/>
            </c:ext>
          </c:extLst>
        </c:ser>
        <c:ser>
          <c:idx val="2"/>
          <c:order val="1"/>
          <c:tx>
            <c:strRef>
              <c:f>List1!$C$27</c:f>
              <c:strCache>
                <c:ptCount val="1"/>
                <c:pt idx="0">
                  <c:v>Index spotřebitelských cen</c:v>
                </c:pt>
              </c:strCache>
            </c:strRef>
          </c:tx>
          <c:spPr>
            <a:gradFill rotWithShape="1">
              <a:gsLst>
                <a:gs pos="0">
                  <a:schemeClr val="accent3">
                    <a:shade val="51000"/>
                    <a:satMod val="130000"/>
                  </a:schemeClr>
                </a:gs>
                <a:gs pos="80000">
                  <a:schemeClr val="accent3">
                    <a:shade val="93000"/>
                    <a:satMod val="130000"/>
                  </a:schemeClr>
                </a:gs>
                <a:gs pos="100000">
                  <a:schemeClr val="accent3">
                    <a:shade val="94000"/>
                    <a:satMod val="135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p3d/>
          </c:spPr>
          <c:invertIfNegative val="0"/>
          <c:dLbls>
            <c:dLbl>
              <c:idx val="0"/>
              <c:layout>
                <c:manualLayout>
                  <c:x val="2.2304832713754646E-2"/>
                  <c:y val="8.0200513914789093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400" b="1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cs-CZ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2061-44F8-B115-E7E3DD6142FB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2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val>
            <c:numRef>
              <c:f>List1!$D$27</c:f>
              <c:numCache>
                <c:formatCode>0.00%</c:formatCode>
                <c:ptCount val="1"/>
                <c:pt idx="0">
                  <c:v>0.10100000000000001</c:v>
                </c:pt>
              </c:numCache>
            </c:numRef>
          </c:val>
          <c:shape val="cylinder"/>
          <c:extLst>
            <c:ext xmlns:c16="http://schemas.microsoft.com/office/drawing/2014/chart" uri="{C3380CC4-5D6E-409C-BE32-E72D297353CC}">
              <c16:uniqueId val="{00000003-2061-44F8-B115-E7E3DD6142FB}"/>
            </c:ext>
          </c:extLst>
        </c:ser>
        <c:ser>
          <c:idx val="1"/>
          <c:order val="2"/>
          <c:tx>
            <c:strRef>
              <c:f>List1!$C$26</c:f>
              <c:strCache>
                <c:ptCount val="1"/>
                <c:pt idx="0">
                  <c:v>CZT (Pražská teplárenská soustava)</c:v>
                </c:pt>
              </c:strCache>
            </c:strRef>
          </c:tx>
          <c:spPr>
            <a:gradFill rotWithShape="1">
              <a:gsLst>
                <a:gs pos="0">
                  <a:schemeClr val="accent2">
                    <a:shade val="51000"/>
                    <a:satMod val="130000"/>
                  </a:schemeClr>
                </a:gs>
                <a:gs pos="80000">
                  <a:schemeClr val="accent2">
                    <a:shade val="93000"/>
                    <a:satMod val="130000"/>
                  </a:schemeClr>
                </a:gs>
                <a:gs pos="100000">
                  <a:schemeClr val="accent2">
                    <a:shade val="94000"/>
                    <a:satMod val="135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p3d/>
          </c:spPr>
          <c:invertIfNegative val="0"/>
          <c:dLbls>
            <c:dLbl>
              <c:idx val="0"/>
              <c:layout>
                <c:manualLayout>
                  <c:x val="2.2304832713754646E-2"/>
                  <c:y val="0.13233084795940209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400" b="1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cs-CZ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2061-44F8-B115-E7E3DD6142FB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2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val>
            <c:numRef>
              <c:f>List1!$D$26</c:f>
              <c:numCache>
                <c:formatCode>0.00%</c:formatCode>
                <c:ptCount val="1"/>
                <c:pt idx="0">
                  <c:v>0.38227727291588853</c:v>
                </c:pt>
              </c:numCache>
            </c:numRef>
          </c:val>
          <c:shape val="cylinder"/>
          <c:extLst>
            <c:ext xmlns:c16="http://schemas.microsoft.com/office/drawing/2014/chart" uri="{C3380CC4-5D6E-409C-BE32-E72D297353CC}">
              <c16:uniqueId val="{00000005-2061-44F8-B115-E7E3DD6142F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642812552"/>
        <c:axId val="642813536"/>
        <c:axId val="650134592"/>
      </c:bar3DChart>
      <c:catAx>
        <c:axId val="642812552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642813536"/>
        <c:crosses val="autoZero"/>
        <c:auto val="1"/>
        <c:lblAlgn val="ctr"/>
        <c:lblOffset val="100"/>
        <c:noMultiLvlLbl val="0"/>
      </c:catAx>
      <c:valAx>
        <c:axId val="64281353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2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1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642812552"/>
        <c:crosses val="autoZero"/>
        <c:crossBetween val="between"/>
      </c:valAx>
      <c:serAx>
        <c:axId val="650134592"/>
        <c:scaling>
          <c:orientation val="minMax"/>
        </c:scaling>
        <c:delete val="1"/>
        <c:axPos val="b"/>
        <c:majorTickMark val="none"/>
        <c:minorTickMark val="none"/>
        <c:tickLblPos val="nextTo"/>
        <c:crossAx val="642813536"/>
        <c:crosses val="autoZero"/>
      </c:ser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18744613277916061"/>
          <c:y val="0.92302435220205281"/>
          <c:w val="0.6783719307479863"/>
          <c:h val="5.3366123306783461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1" i="0" u="none" strike="noStrike" kern="1200" baseline="0">
              <a:solidFill>
                <a:schemeClr val="tx2"/>
              </a:solidFill>
              <a:latin typeface="+mn-lt"/>
              <a:ea typeface="+mn-ea"/>
              <a:cs typeface="+mn-cs"/>
            </a:defRPr>
          </a:pPr>
          <a:endParaRPr lang="cs-CZ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cs-CZ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explosion val="10"/>
          <c:dPt>
            <c:idx val="0"/>
            <c:bubble3D val="0"/>
            <c:spPr>
              <a:solidFill>
                <a:srgbClr val="FFC00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F016-48C3-9D90-7C2D034459C1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F016-48C3-9D90-7C2D034459C1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F016-48C3-9D90-7C2D034459C1}"/>
              </c:ext>
            </c:extLst>
          </c:dPt>
          <c:dPt>
            <c:idx val="3"/>
            <c:bubble3D val="0"/>
            <c:spPr>
              <a:solidFill>
                <a:schemeClr val="accent5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F016-48C3-9D90-7C2D034459C1}"/>
              </c:ext>
            </c:extLst>
          </c:dPt>
          <c:dPt>
            <c:idx val="4"/>
            <c:bubble3D val="0"/>
            <c:spPr>
              <a:solidFill>
                <a:srgbClr val="92D05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F016-48C3-9D90-7C2D034459C1}"/>
              </c:ext>
            </c:extLst>
          </c:dPt>
          <c:dLbls>
            <c:numFmt formatCode="0%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List1!$B$10:$B$14</c:f>
              <c:strCache>
                <c:ptCount val="5"/>
                <c:pt idx="0">
                  <c:v>Palivo</c:v>
                </c:pt>
                <c:pt idx="1">
                  <c:v>Opravy a údržba</c:v>
                </c:pt>
                <c:pt idx="2">
                  <c:v>Odpisy investice kotelny</c:v>
                </c:pt>
                <c:pt idx="3">
                  <c:v>Obsluha a revize</c:v>
                </c:pt>
                <c:pt idx="4">
                  <c:v>Ost. stálé náklady</c:v>
                </c:pt>
              </c:strCache>
            </c:strRef>
          </c:cat>
          <c:val>
            <c:numRef>
              <c:f>List1!$C$10:$C$14</c:f>
              <c:numCache>
                <c:formatCode>0.00%</c:formatCode>
                <c:ptCount val="5"/>
                <c:pt idx="0">
                  <c:v>0.6</c:v>
                </c:pt>
                <c:pt idx="1">
                  <c:v>0.03</c:v>
                </c:pt>
                <c:pt idx="2">
                  <c:v>0.10039044279676999</c:v>
                </c:pt>
                <c:pt idx="3">
                  <c:v>6.7444033209837898E-2</c:v>
                </c:pt>
                <c:pt idx="4">
                  <c:v>0.2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F016-48C3-9D90-7C2D034459C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cs-CZ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bg1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cs-CZ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90">
  <cs:axisTitle>
    <cs:lnRef idx="0"/>
    <cs:fillRef idx="0"/>
    <cs:effectRef idx="0"/>
    <cs:fontRef idx="minor">
      <a:schemeClr val="tx2"/>
    </cs:fontRef>
    <cs:defRPr sz="900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2"/>
    </cs:fontRef>
    <cs:defRPr sz="900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900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1600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900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900" kern="1200"/>
  </cs:valueAxis>
  <cs:wall>
    <cs:lnRef idx="0"/>
    <cs:fillRef idx="0"/>
    <cs:effectRef idx="0"/>
    <cs:fontRef idx="minor">
      <a:schemeClr val="tx2"/>
    </cs:fontRef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4278842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quarter" idx="1"/>
          </p:nvPr>
        </p:nvSpPr>
        <p:spPr>
          <a:xfrm>
            <a:off x="5593124" y="1"/>
            <a:ext cx="4278842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968304-2338-492B-BE0F-D2FA2468A4D1}" type="datetimeFigureOut">
              <a:rPr lang="cs-CZ" smtClean="0"/>
              <a:t>23.4.2019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2"/>
          </p:nvPr>
        </p:nvSpPr>
        <p:spPr>
          <a:xfrm>
            <a:off x="0" y="6456612"/>
            <a:ext cx="4278842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3"/>
          </p:nvPr>
        </p:nvSpPr>
        <p:spPr>
          <a:xfrm>
            <a:off x="5593124" y="6456612"/>
            <a:ext cx="4278842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8F55A04-D28F-4DFF-819D-E1F97C87C59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1755174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4278842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5593124" y="1"/>
            <a:ext cx="4278842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F674563-B13E-4D87-819A-BAFBC3772817}" type="datetimeFigureOut">
              <a:rPr lang="cs-CZ" smtClean="0"/>
              <a:t>23.4.2019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3238500" y="509588"/>
            <a:ext cx="3397250" cy="25495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987425" y="3228896"/>
            <a:ext cx="7899400" cy="305895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6456612"/>
            <a:ext cx="4278842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5593124" y="6456612"/>
            <a:ext cx="4278842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C77DF5-EFAD-472E-9A0A-BD64A2F7985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619115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s-CZ" dirty="0"/>
              <a:t>Zmínit - Orientace na kvalitu = základ firemní filosofie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C77DF5-EFAD-472E-9A0A-BD64A2F79850}" type="slidenum">
              <a:rPr lang="cs-CZ" smtClean="0"/>
              <a:t>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474582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/>
              <a:t>Kliknutím lze upravit styl předlohy.</a:t>
            </a: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Ušetřete bez starostí!</a:t>
            </a: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90CC9-9E84-4E74-92F2-B88857470B8A}" type="slidenum">
              <a:rPr lang="cs-CZ" smtClean="0"/>
              <a:t>‹#›</a:t>
            </a:fld>
            <a:endParaRPr lang="cs-CZ"/>
          </a:p>
        </p:txBody>
      </p:sp>
      <p:sp>
        <p:nvSpPr>
          <p:cNvPr id="7" name="Obdélník 6"/>
          <p:cNvSpPr/>
          <p:nvPr userDrawn="1"/>
        </p:nvSpPr>
        <p:spPr>
          <a:xfrm>
            <a:off x="0" y="764704"/>
            <a:ext cx="4572000" cy="360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pic>
        <p:nvPicPr>
          <p:cNvPr id="9" name="Obrázek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43969"/>
            <a:ext cx="1937356" cy="505770"/>
          </a:xfrm>
          <a:prstGeom prst="rect">
            <a:avLst/>
          </a:prstGeom>
        </p:spPr>
      </p:pic>
      <p:sp>
        <p:nvSpPr>
          <p:cNvPr id="10" name="Obdélník 9"/>
          <p:cNvSpPr/>
          <p:nvPr userDrawn="1"/>
        </p:nvSpPr>
        <p:spPr>
          <a:xfrm>
            <a:off x="4572000" y="764704"/>
            <a:ext cx="4572000" cy="36000"/>
          </a:xfrm>
          <a:prstGeom prst="rect">
            <a:avLst/>
          </a:prstGeom>
          <a:solidFill>
            <a:srgbClr val="00A4DE"/>
          </a:solidFill>
          <a:ln>
            <a:solidFill>
              <a:srgbClr val="00A4D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855656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Ušetřete bez starostí!</a:t>
            </a: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90CC9-9E84-4E74-92F2-B88857470B8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14095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817835"/>
            <a:ext cx="2057400" cy="5491485"/>
          </a:xfrm>
        </p:spPr>
        <p:txBody>
          <a:bodyPr vert="eaVert"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817835"/>
            <a:ext cx="6019800" cy="5491485"/>
          </a:xfrm>
        </p:spPr>
        <p:txBody>
          <a:bodyPr vert="eaVert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Ušetřete bez starostí!</a:t>
            </a: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90CC9-9E84-4E74-92F2-B88857470B8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406655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845840"/>
            <a:ext cx="8229600" cy="1143000"/>
          </a:xfrm>
        </p:spPr>
        <p:txBody>
          <a:bodyPr>
            <a:normAutofit/>
          </a:bodyPr>
          <a:lstStyle>
            <a:lvl1pPr>
              <a:defRPr sz="3600" b="1" i="0" cap="all" baseline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cs-CZ" dirty="0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2071389"/>
            <a:ext cx="8229600" cy="4237931"/>
          </a:xfrm>
        </p:spPr>
        <p:txBody>
          <a:bodyPr/>
          <a:lstStyle/>
          <a:p>
            <a:pPr lvl="0"/>
            <a:r>
              <a:rPr lang="cs-CZ" dirty="0"/>
              <a:t>Kliknutím lze upravit styly předlohy textu.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  <a:p>
            <a:pPr lvl="3"/>
            <a:r>
              <a:rPr lang="cs-CZ" dirty="0"/>
              <a:t>Čtvrtá úroveň</a:t>
            </a:r>
          </a:p>
          <a:p>
            <a:pPr lvl="4"/>
            <a:r>
              <a:rPr lang="cs-CZ" dirty="0"/>
              <a:t>Pátá úroveň</a:t>
            </a: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Ušetřete bez starostí!</a:t>
            </a: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90CC9-9E84-4E74-92F2-B88857470B8A}" type="slidenum">
              <a:rPr lang="cs-CZ" smtClean="0"/>
              <a:t>‹#›</a:t>
            </a:fld>
            <a:endParaRPr lang="cs-CZ"/>
          </a:p>
        </p:txBody>
      </p:sp>
      <p:sp>
        <p:nvSpPr>
          <p:cNvPr id="7" name="Obdélník 6"/>
          <p:cNvSpPr/>
          <p:nvPr userDrawn="1"/>
        </p:nvSpPr>
        <p:spPr>
          <a:xfrm>
            <a:off x="0" y="764704"/>
            <a:ext cx="4572000" cy="360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pic>
        <p:nvPicPr>
          <p:cNvPr id="9" name="Obrázek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43969"/>
            <a:ext cx="1937356" cy="505770"/>
          </a:xfrm>
          <a:prstGeom prst="rect">
            <a:avLst/>
          </a:prstGeom>
        </p:spPr>
      </p:pic>
      <p:sp>
        <p:nvSpPr>
          <p:cNvPr id="10" name="Obdélník 9"/>
          <p:cNvSpPr/>
          <p:nvPr userDrawn="1"/>
        </p:nvSpPr>
        <p:spPr>
          <a:xfrm>
            <a:off x="4572000" y="764704"/>
            <a:ext cx="4572000" cy="36000"/>
          </a:xfrm>
          <a:prstGeom prst="rect">
            <a:avLst/>
          </a:prstGeom>
          <a:solidFill>
            <a:srgbClr val="00A4DE"/>
          </a:solidFill>
          <a:ln>
            <a:solidFill>
              <a:srgbClr val="00A4D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307837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Ušetřete bez starostí!</a:t>
            </a: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90CC9-9E84-4E74-92F2-B88857470B8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198896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916833"/>
            <a:ext cx="4038600" cy="43924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dirty="0"/>
              <a:t>Kliknutím lze upravit styly předlohy textu.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  <a:p>
            <a:pPr lvl="3"/>
            <a:r>
              <a:rPr lang="cs-CZ" dirty="0"/>
              <a:t>Čtvrtá úroveň</a:t>
            </a:r>
          </a:p>
          <a:p>
            <a:pPr lvl="4"/>
            <a:r>
              <a:rPr lang="cs-CZ" dirty="0"/>
              <a:t>Pátá úroveň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916833"/>
            <a:ext cx="4038600" cy="43924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Ušetřete bez starostí!</a:t>
            </a:r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90CC9-9E84-4E74-92F2-B88857470B8A}" type="slidenum">
              <a:rPr lang="cs-CZ" smtClean="0"/>
              <a:t>‹#›</a:t>
            </a:fld>
            <a:endParaRPr lang="cs-CZ"/>
          </a:p>
        </p:txBody>
      </p:sp>
      <p:sp>
        <p:nvSpPr>
          <p:cNvPr id="8" name="Obdélník 7"/>
          <p:cNvSpPr/>
          <p:nvPr userDrawn="1"/>
        </p:nvSpPr>
        <p:spPr>
          <a:xfrm>
            <a:off x="0" y="764704"/>
            <a:ext cx="4572000" cy="360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pic>
        <p:nvPicPr>
          <p:cNvPr id="10" name="Obrázek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43969"/>
            <a:ext cx="1937356" cy="505770"/>
          </a:xfrm>
          <a:prstGeom prst="rect">
            <a:avLst/>
          </a:prstGeom>
        </p:spPr>
      </p:pic>
      <p:sp>
        <p:nvSpPr>
          <p:cNvPr id="11" name="Obdélník 10"/>
          <p:cNvSpPr/>
          <p:nvPr userDrawn="1"/>
        </p:nvSpPr>
        <p:spPr>
          <a:xfrm>
            <a:off x="4572000" y="764704"/>
            <a:ext cx="4572000" cy="36000"/>
          </a:xfrm>
          <a:prstGeom prst="rect">
            <a:avLst/>
          </a:prstGeom>
          <a:solidFill>
            <a:srgbClr val="00A4DE"/>
          </a:solidFill>
          <a:ln>
            <a:solidFill>
              <a:srgbClr val="00A4D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845378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916832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564904"/>
            <a:ext cx="4040188" cy="3744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dirty="0"/>
              <a:t>Kliknutím lze upravit styly předlohy textu.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  <a:p>
            <a:pPr lvl="3"/>
            <a:r>
              <a:rPr lang="cs-CZ" dirty="0"/>
              <a:t>Čtvrtá úroveň</a:t>
            </a:r>
          </a:p>
          <a:p>
            <a:pPr lvl="4"/>
            <a:r>
              <a:rPr lang="cs-CZ" dirty="0"/>
              <a:t>Pátá úroveň</a:t>
            </a:r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916832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dirty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564904"/>
            <a:ext cx="4041775" cy="3744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Ušetřete bez starostí!</a:t>
            </a:r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90CC9-9E84-4E74-92F2-B88857470B8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087956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Ušetřete bez starostí!</a:t>
            </a:r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90CC9-9E84-4E74-92F2-B88857470B8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787189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Ušetřete bez starostí!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90CC9-9E84-4E74-92F2-B88857470B8A}" type="slidenum">
              <a:rPr lang="cs-CZ" smtClean="0"/>
              <a:t>‹#›</a:t>
            </a:fld>
            <a:endParaRPr lang="cs-CZ"/>
          </a:p>
        </p:txBody>
      </p:sp>
      <p:sp>
        <p:nvSpPr>
          <p:cNvPr id="5" name="Obdélník 4"/>
          <p:cNvSpPr/>
          <p:nvPr userDrawn="1"/>
        </p:nvSpPr>
        <p:spPr>
          <a:xfrm>
            <a:off x="0" y="764704"/>
            <a:ext cx="4572000" cy="360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pic>
        <p:nvPicPr>
          <p:cNvPr id="7" name="Obrázek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43969"/>
            <a:ext cx="1937356" cy="505770"/>
          </a:xfrm>
          <a:prstGeom prst="rect">
            <a:avLst/>
          </a:prstGeom>
        </p:spPr>
      </p:pic>
      <p:sp>
        <p:nvSpPr>
          <p:cNvPr id="8" name="Obdélník 7"/>
          <p:cNvSpPr/>
          <p:nvPr userDrawn="1"/>
        </p:nvSpPr>
        <p:spPr>
          <a:xfrm>
            <a:off x="4572000" y="764704"/>
            <a:ext cx="4572000" cy="36000"/>
          </a:xfrm>
          <a:prstGeom prst="rect">
            <a:avLst/>
          </a:prstGeom>
          <a:solidFill>
            <a:srgbClr val="00A4DE"/>
          </a:solidFill>
          <a:ln>
            <a:solidFill>
              <a:srgbClr val="00A4D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472754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764704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dirty="0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744239"/>
            <a:ext cx="5111750" cy="556508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916833"/>
            <a:ext cx="3008313" cy="439248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dirty="0"/>
              <a:t>Kliknutím lze upravit styly předlohy textu.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Ušetřete bez starostí!</a:t>
            </a:r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90CC9-9E84-4E74-92F2-B88857470B8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734884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941168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826368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517232"/>
            <a:ext cx="5486400" cy="79208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Ušetřete bez starostí!</a:t>
            </a:r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90CC9-9E84-4E74-92F2-B88857470B8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310701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gi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23000">
              <a:schemeClr val="bg1">
                <a:lumMod val="95000"/>
              </a:schemeClr>
            </a:gs>
            <a:gs pos="12000">
              <a:schemeClr val="accent1">
                <a:tint val="23500"/>
                <a:satMod val="160000"/>
              </a:schemeClr>
            </a:gs>
          </a:gsLst>
          <a:lin ang="135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764704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dirty="0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999381"/>
            <a:ext cx="8229600" cy="430993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dirty="0"/>
              <a:t>Kliknutím lze upravit styly předlohy textu.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  <a:p>
            <a:pPr lvl="3"/>
            <a:r>
              <a:rPr lang="cs-CZ" dirty="0"/>
              <a:t>Čtvrtá úroveň</a:t>
            </a:r>
          </a:p>
          <a:p>
            <a:pPr lvl="4"/>
            <a:r>
              <a:rPr lang="cs-CZ" dirty="0"/>
              <a:t>Pátá úroveň</a:t>
            </a: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467544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 i="1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cs-CZ" dirty="0"/>
              <a:t>Ušetřete bez starostí!</a:t>
            </a: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C90CC9-9E84-4E74-92F2-B88857470B8A}" type="slidenum">
              <a:rPr lang="cs-CZ" smtClean="0"/>
              <a:t>‹#›</a:t>
            </a:fld>
            <a:endParaRPr lang="cs-CZ"/>
          </a:p>
        </p:txBody>
      </p:sp>
      <p:sp>
        <p:nvSpPr>
          <p:cNvPr id="7" name="Obdélník 6"/>
          <p:cNvSpPr/>
          <p:nvPr userDrawn="1"/>
        </p:nvSpPr>
        <p:spPr>
          <a:xfrm>
            <a:off x="0" y="764704"/>
            <a:ext cx="4572000" cy="360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pic>
        <p:nvPicPr>
          <p:cNvPr id="9" name="Obrázek 8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43969"/>
            <a:ext cx="1937356" cy="505770"/>
          </a:xfrm>
          <a:prstGeom prst="rect">
            <a:avLst/>
          </a:prstGeom>
        </p:spPr>
      </p:pic>
      <p:sp>
        <p:nvSpPr>
          <p:cNvPr id="10" name="Obdélník 9"/>
          <p:cNvSpPr/>
          <p:nvPr userDrawn="1"/>
        </p:nvSpPr>
        <p:spPr>
          <a:xfrm>
            <a:off x="4572000" y="764704"/>
            <a:ext cx="4572000" cy="36000"/>
          </a:xfrm>
          <a:prstGeom prst="rect">
            <a:avLst/>
          </a:prstGeom>
          <a:solidFill>
            <a:srgbClr val="00A4DE"/>
          </a:solidFill>
          <a:ln>
            <a:solidFill>
              <a:srgbClr val="00A4D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pic>
        <p:nvPicPr>
          <p:cNvPr id="11" name="Obrázek 10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2240" y="110940"/>
            <a:ext cx="2160240" cy="571828"/>
          </a:xfrm>
          <a:prstGeom prst="rect">
            <a:avLst/>
          </a:prstGeom>
        </p:spPr>
      </p:pic>
      <p:cxnSp>
        <p:nvCxnSpPr>
          <p:cNvPr id="12" name="Přímá spojnice 11"/>
          <p:cNvCxnSpPr/>
          <p:nvPr userDrawn="1"/>
        </p:nvCxnSpPr>
        <p:spPr>
          <a:xfrm>
            <a:off x="-108520" y="6381328"/>
            <a:ext cx="9361040" cy="0"/>
          </a:xfrm>
          <a:prstGeom prst="line">
            <a:avLst/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258191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3600" b="1" i="0" kern="1200" cap="all" baseline="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rgbClr val="FFC000"/>
        </a:buClr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Clr>
          <a:srgbClr val="FFC000"/>
        </a:buClr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rgbClr val="FFC000"/>
        </a:buClr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rgbClr val="FFC000"/>
        </a:buClr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rgbClr val="FFC000"/>
        </a:buClr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ru.cz/" TargetMode="Externa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csu.cz/" TargetMode="Externa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romes.cz/" TargetMode="External"/><Relationship Id="rId2" Type="http://schemas.openxmlformats.org/officeDocument/2006/relationships/hyperlink" Target="mailto:Michal.simek@promes.cz" TargetMode="Externa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251520" y="2729100"/>
            <a:ext cx="8496944" cy="1440160"/>
          </a:xfrm>
        </p:spPr>
        <p:txBody>
          <a:bodyPr>
            <a:noAutofit/>
          </a:bodyPr>
          <a:lstStyle/>
          <a:p>
            <a:pPr>
              <a:spcBef>
                <a:spcPct val="20000"/>
              </a:spcBef>
              <a:buClr>
                <a:srgbClr val="FFC000"/>
              </a:buClr>
            </a:pPr>
            <a:r>
              <a:rPr lang="cs-CZ" dirty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PROMETHEUS, energetické služby, a. s.</a:t>
            </a:r>
            <a:br>
              <a:rPr lang="cs-CZ" dirty="0">
                <a:solidFill>
                  <a:schemeClr val="tx2"/>
                </a:solidFill>
                <a:latin typeface="+mn-lt"/>
                <a:ea typeface="+mn-ea"/>
                <a:cs typeface="+mn-cs"/>
              </a:rPr>
            </a:br>
            <a:r>
              <a:rPr lang="cs-CZ" sz="2400" dirty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člen koncernu Pražská plynárenská, a. s.</a:t>
            </a: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594391" y="4221088"/>
            <a:ext cx="7848872" cy="1440160"/>
          </a:xfrm>
        </p:spPr>
        <p:txBody>
          <a:bodyPr>
            <a:normAutofit fontScale="85000" lnSpcReduction="20000"/>
          </a:bodyPr>
          <a:lstStyle/>
          <a:p>
            <a:r>
              <a:rPr lang="cs-CZ" sz="3900" b="1" cap="all" dirty="0">
                <a:solidFill>
                  <a:schemeClr val="tx1"/>
                </a:solidFill>
              </a:rPr>
              <a:t>Prezentace pro: </a:t>
            </a:r>
          </a:p>
          <a:p>
            <a:r>
              <a:rPr lang="cs-CZ" sz="4000" dirty="0">
                <a:solidFill>
                  <a:schemeClr val="tx1"/>
                </a:solidFill>
              </a:rPr>
              <a:t>Společenství vlastníků Čakovice čp. 920, Hakenova 920/1, Praha 9</a:t>
            </a:r>
            <a:endParaRPr lang="cs-CZ" sz="3900" b="1" cap="all" dirty="0">
              <a:solidFill>
                <a:schemeClr val="tx1"/>
              </a:solidFill>
            </a:endParaRPr>
          </a:p>
        </p:txBody>
      </p:sp>
      <p:sp>
        <p:nvSpPr>
          <p:cNvPr id="5" name="Obdélník 4"/>
          <p:cNvSpPr/>
          <p:nvPr/>
        </p:nvSpPr>
        <p:spPr>
          <a:xfrm>
            <a:off x="0" y="764704"/>
            <a:ext cx="4572000" cy="360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pic>
        <p:nvPicPr>
          <p:cNvPr id="7" name="Obrázek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43969"/>
            <a:ext cx="1937356" cy="505770"/>
          </a:xfrm>
          <a:prstGeom prst="rect">
            <a:avLst/>
          </a:prstGeom>
        </p:spPr>
      </p:pic>
      <p:sp>
        <p:nvSpPr>
          <p:cNvPr id="9" name="Obdélník 8"/>
          <p:cNvSpPr/>
          <p:nvPr/>
        </p:nvSpPr>
        <p:spPr>
          <a:xfrm>
            <a:off x="4572000" y="764704"/>
            <a:ext cx="4572000" cy="36000"/>
          </a:xfrm>
          <a:prstGeom prst="rect">
            <a:avLst/>
          </a:prstGeom>
          <a:solidFill>
            <a:srgbClr val="00A4DE"/>
          </a:solidFill>
          <a:ln>
            <a:solidFill>
              <a:srgbClr val="00A4D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725" y="1124744"/>
            <a:ext cx="7792538" cy="16099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1629985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dirty="0"/>
              <a:t>Časový Harmonogram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2071389"/>
            <a:ext cx="9155360" cy="423793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cs-CZ" sz="2200" b="1" dirty="0"/>
              <a:t>Uzavření smlouvy o smlouvách budoucích                                                0 </a:t>
            </a:r>
          </a:p>
          <a:p>
            <a:pPr marL="0" indent="0">
              <a:buNone/>
            </a:pPr>
            <a:r>
              <a:rPr lang="cs-CZ" sz="2200" b="1" dirty="0"/>
              <a:t>Zpracování projektové dokumentace včetně technických podmínek  0 + 1 </a:t>
            </a:r>
          </a:p>
          <a:p>
            <a:pPr marL="0" indent="0">
              <a:buNone/>
            </a:pPr>
            <a:r>
              <a:rPr lang="cs-CZ" sz="2200" b="1" dirty="0"/>
              <a:t>Vyjádření orgánů státní správy (hygiena, hasiči, životní prostředí)      0 + 2 </a:t>
            </a:r>
          </a:p>
          <a:p>
            <a:pPr marL="0" indent="0">
              <a:buNone/>
            </a:pPr>
            <a:r>
              <a:rPr lang="cs-CZ" sz="2200" b="1" dirty="0"/>
              <a:t>Vyjádření správců sítí k plynovodní přípojce                                            0 + 2 </a:t>
            </a:r>
          </a:p>
          <a:p>
            <a:pPr marL="0" indent="0">
              <a:buNone/>
            </a:pPr>
            <a:r>
              <a:rPr lang="cs-CZ" sz="2200" b="1" dirty="0"/>
              <a:t>Vyřízení územního souhlasu na přípojku plynu                                        0 + 4 </a:t>
            </a:r>
          </a:p>
          <a:p>
            <a:pPr marL="0" indent="0">
              <a:buNone/>
            </a:pPr>
            <a:r>
              <a:rPr lang="cs-CZ" sz="2200" b="1" dirty="0"/>
              <a:t>Vyřízení stavebního povolení                                                                       0 + 7 </a:t>
            </a:r>
          </a:p>
          <a:p>
            <a:pPr marL="0" indent="0">
              <a:buNone/>
            </a:pPr>
            <a:r>
              <a:rPr lang="cs-CZ" sz="2200" b="1" dirty="0"/>
              <a:t>Realizace zdroje                                                                                              0 + 8 </a:t>
            </a:r>
            <a:endParaRPr lang="cs-CZ" sz="2200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Ušetřete bez starostí!</a:t>
            </a:r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90CC9-9E84-4E74-92F2-B88857470B8A}" type="slidenum">
              <a:rPr lang="cs-CZ" smtClean="0"/>
              <a:t>10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599649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Ušetřete bez starostí!</a:t>
            </a:r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90CC9-9E84-4E74-92F2-B88857470B8A}" type="slidenum">
              <a:rPr lang="cs-CZ" smtClean="0"/>
              <a:t>11</a:t>
            </a:fld>
            <a:endParaRPr lang="cs-CZ"/>
          </a:p>
        </p:txBody>
      </p:sp>
      <p:graphicFrame>
        <p:nvGraphicFramePr>
          <p:cNvPr id="7" name="Zástupný obsah 6">
            <a:extLst>
              <a:ext uri="{FF2B5EF4-FFF2-40B4-BE49-F238E27FC236}">
                <a16:creationId xmlns:a16="http://schemas.microsoft.com/office/drawing/2014/main" id="{B1ABFCBD-1A62-4634-82A3-8F67A1FE622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85976628"/>
              </p:ext>
            </p:extLst>
          </p:nvPr>
        </p:nvGraphicFramePr>
        <p:xfrm>
          <a:off x="757064" y="1094393"/>
          <a:ext cx="7629872" cy="43033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8" name="Obdélník 7">
            <a:extLst>
              <a:ext uri="{FF2B5EF4-FFF2-40B4-BE49-F238E27FC236}">
                <a16:creationId xmlns:a16="http://schemas.microsoft.com/office/drawing/2014/main" id="{834A2C35-63BC-45FF-960F-5F9FEB27ABCE}"/>
              </a:ext>
            </a:extLst>
          </p:cNvPr>
          <p:cNvSpPr/>
          <p:nvPr/>
        </p:nvSpPr>
        <p:spPr>
          <a:xfrm>
            <a:off x="1112640" y="5572109"/>
            <a:ext cx="7704856" cy="9668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cs-CZ" sz="1000" b="1" dirty="0">
                <a:solidFill>
                  <a:srgbClr val="0070C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PROMETHEUS, energetické služby, a.s.</a:t>
            </a:r>
            <a:r>
              <a:rPr lang="cs-CZ" sz="1000" dirty="0">
                <a:solidFill>
                  <a:srgbClr val="0070C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cs-CZ" sz="1000" b="1" dirty="0">
                <a:solidFill>
                  <a:srgbClr val="0070C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                     </a:t>
            </a:r>
            <a:r>
              <a:rPr lang="cs-CZ" sz="1000" b="1" dirty="0"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	 </a:t>
            </a:r>
            <a:r>
              <a:rPr lang="cs-CZ" sz="1000" b="1" dirty="0">
                <a:solidFill>
                  <a:srgbClr val="0070C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7,09 %	</a:t>
            </a:r>
            <a:r>
              <a:rPr lang="cs-CZ" sz="1000" i="1" dirty="0"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Zdroje: </a:t>
            </a:r>
            <a:endParaRPr lang="cs-CZ" sz="10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</a:pPr>
            <a:r>
              <a:rPr lang="cs-CZ" sz="1000" dirty="0">
                <a:solidFill>
                  <a:srgbClr val="FF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CZT </a:t>
            </a:r>
            <a:r>
              <a:rPr lang="cs-CZ" sz="1000" i="1" dirty="0">
                <a:solidFill>
                  <a:srgbClr val="FF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(Pražská teplárenská soustava)</a:t>
            </a:r>
            <a:r>
              <a:rPr lang="cs-CZ" sz="1000" dirty="0">
                <a:solidFill>
                  <a:srgbClr val="FF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                        	 </a:t>
            </a:r>
            <a:r>
              <a:rPr lang="cs-CZ" sz="1000" b="1" dirty="0">
                <a:solidFill>
                  <a:srgbClr val="FF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38,23 %	</a:t>
            </a:r>
            <a:r>
              <a:rPr lang="cs-CZ" sz="1000" dirty="0"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Energetický regulační úřad České republiky, </a:t>
            </a:r>
            <a:r>
              <a:rPr lang="cs-CZ" sz="1000" b="1" u="sng" dirty="0">
                <a:solidFill>
                  <a:srgbClr val="0000FF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  <a:hlinkClick r:id="rId3"/>
              </a:rPr>
              <a:t>www.eru.cz</a:t>
            </a:r>
            <a:r>
              <a:rPr lang="cs-CZ" sz="1000" dirty="0"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 </a:t>
            </a:r>
            <a:endParaRPr lang="cs-CZ" sz="10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</a:pPr>
            <a:r>
              <a:rPr lang="cs-CZ" sz="1000" dirty="0">
                <a:solidFill>
                  <a:srgbClr val="00B05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Index spotřebitelských cen </a:t>
            </a:r>
            <a:r>
              <a:rPr lang="cs-CZ" sz="1000" i="1" dirty="0">
                <a:solidFill>
                  <a:srgbClr val="00B05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(inflace)</a:t>
            </a:r>
            <a:r>
              <a:rPr lang="cs-CZ" sz="1000" dirty="0">
                <a:solidFill>
                  <a:srgbClr val="00B05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                          </a:t>
            </a:r>
            <a:r>
              <a:rPr lang="cs-CZ" sz="1000" dirty="0"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	</a:t>
            </a:r>
            <a:r>
              <a:rPr lang="cs-CZ" sz="1000" dirty="0">
                <a:solidFill>
                  <a:srgbClr val="00B05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cs-CZ" sz="1000" b="1" dirty="0">
                <a:solidFill>
                  <a:srgbClr val="00B05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10,10 %</a:t>
            </a:r>
            <a:r>
              <a:rPr lang="cs-CZ" sz="1000" dirty="0">
                <a:solidFill>
                  <a:srgbClr val="00B05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    	</a:t>
            </a:r>
            <a:r>
              <a:rPr lang="cs-CZ" sz="1000" dirty="0"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Český statistický úřad, </a:t>
            </a:r>
            <a:r>
              <a:rPr lang="cs-CZ" sz="1000" b="1" u="sng" dirty="0">
                <a:solidFill>
                  <a:srgbClr val="0000FF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  <a:hlinkClick r:id="rId4"/>
              </a:rPr>
              <a:t>www.csu.cz</a:t>
            </a:r>
            <a:endParaRPr lang="cs-CZ" sz="10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cs-CZ" sz="1000" dirty="0">
                <a:solidFill>
                  <a:srgbClr val="00B05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                                                          </a:t>
            </a:r>
            <a:endParaRPr lang="cs-CZ" sz="10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>
              <a:lnSpc>
                <a:spcPct val="115000"/>
              </a:lnSpc>
              <a:spcAft>
                <a:spcPts val="0"/>
              </a:spcAft>
            </a:pPr>
            <a:r>
              <a:rPr lang="cs-CZ" sz="1000" dirty="0"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                  </a:t>
            </a:r>
            <a:endParaRPr lang="cs-CZ" sz="10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10933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E792B1F2-1286-4AF0-8E82-C9255F9A450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9518" y="1310034"/>
            <a:ext cx="8229600" cy="4237931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cs-CZ" sz="2400" b="1" dirty="0">
                <a:solidFill>
                  <a:srgbClr val="1F497D"/>
                </a:solidFill>
              </a:rPr>
              <a:t>Struktura</a:t>
            </a:r>
            <a:r>
              <a:rPr lang="cs-CZ" sz="2400" b="1" i="1" dirty="0"/>
              <a:t> </a:t>
            </a:r>
            <a:r>
              <a:rPr lang="cs-CZ" sz="2400" b="1" dirty="0">
                <a:solidFill>
                  <a:srgbClr val="1F497D"/>
                </a:solidFill>
              </a:rPr>
              <a:t>ceny tepelné energie v %</a:t>
            </a:r>
          </a:p>
        </p:txBody>
      </p:sp>
      <p:sp>
        <p:nvSpPr>
          <p:cNvPr id="4" name="Zástupný symbol pro zápatí 3">
            <a:extLst>
              <a:ext uri="{FF2B5EF4-FFF2-40B4-BE49-F238E27FC236}">
                <a16:creationId xmlns:a16="http://schemas.microsoft.com/office/drawing/2014/main" id="{D7C452E2-7426-405D-BADF-1618891DD2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Ušetřete bez starostí!</a:t>
            </a:r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61D62282-AE42-4B56-9103-BE9ABF794B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90CC9-9E84-4E74-92F2-B88857470B8A}" type="slidenum">
              <a:rPr lang="cs-CZ" smtClean="0"/>
              <a:t>12</a:t>
            </a:fld>
            <a:endParaRPr lang="cs-CZ"/>
          </a:p>
        </p:txBody>
      </p:sp>
      <p:graphicFrame>
        <p:nvGraphicFramePr>
          <p:cNvPr id="6" name="Graf 5">
            <a:extLst>
              <a:ext uri="{FF2B5EF4-FFF2-40B4-BE49-F238E27FC236}">
                <a16:creationId xmlns:a16="http://schemas.microsoft.com/office/drawing/2014/main" id="{98AE06CD-9522-4006-9ED2-52D48A038D9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800092334"/>
              </p:ext>
            </p:extLst>
          </p:nvPr>
        </p:nvGraphicFramePr>
        <p:xfrm>
          <a:off x="1938014" y="2197519"/>
          <a:ext cx="5472608" cy="33843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3458195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692696"/>
            <a:ext cx="8229600" cy="1143000"/>
          </a:xfrm>
        </p:spPr>
        <p:txBody>
          <a:bodyPr/>
          <a:lstStyle/>
          <a:p>
            <a:r>
              <a:rPr lang="cs-CZ" dirty="0"/>
              <a:t>Ukázka technologie kotelny</a:t>
            </a:r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Ušetřete bez starostí!</a:t>
            </a:r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90CC9-9E84-4E74-92F2-B88857470B8A}" type="slidenum">
              <a:rPr lang="cs-CZ" smtClean="0"/>
              <a:t>13</a:t>
            </a:fld>
            <a:endParaRPr lang="cs-CZ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379" y="2636912"/>
            <a:ext cx="4032448" cy="302433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779736"/>
            <a:ext cx="4022868" cy="301741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630543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323528" y="1988840"/>
            <a:ext cx="4464496" cy="4392488"/>
          </a:xfrm>
        </p:spPr>
        <p:txBody>
          <a:bodyPr>
            <a:normAutofit/>
          </a:bodyPr>
          <a:lstStyle/>
          <a:p>
            <a:pPr marL="0" indent="0">
              <a:spcBef>
                <a:spcPts val="600"/>
              </a:spcBef>
              <a:buNone/>
            </a:pPr>
            <a:r>
              <a:rPr lang="cs-CZ" sz="2400" b="1" dirty="0"/>
              <a:t>Michal Šimek Dis.</a:t>
            </a:r>
          </a:p>
          <a:p>
            <a:pPr marL="0" indent="0">
              <a:spcBef>
                <a:spcPts val="0"/>
              </a:spcBef>
              <a:buNone/>
            </a:pPr>
            <a:r>
              <a:rPr lang="cs-CZ" sz="2400" b="1" dirty="0"/>
              <a:t>U plynárny 500/44	  	         140 00 Praha 4 - Michle</a:t>
            </a:r>
          </a:p>
          <a:p>
            <a:pPr marL="0" indent="0">
              <a:buNone/>
            </a:pPr>
            <a:endParaRPr lang="cs-CZ" sz="2400" b="1" dirty="0"/>
          </a:p>
          <a:p>
            <a:pPr marL="0" indent="0">
              <a:buNone/>
            </a:pPr>
            <a:r>
              <a:rPr lang="cs-CZ" sz="2400" b="1" dirty="0"/>
              <a:t>Tel.: 731 540 223</a:t>
            </a:r>
          </a:p>
          <a:p>
            <a:pPr marL="0" indent="0">
              <a:buNone/>
            </a:pPr>
            <a:r>
              <a:rPr lang="cs-CZ" sz="2300" b="1" dirty="0">
                <a:hlinkClick r:id="rId2"/>
              </a:rPr>
              <a:t>michal.simek@promes.cz</a:t>
            </a:r>
            <a:r>
              <a:rPr lang="cs-CZ" sz="2300" b="1" dirty="0"/>
              <a:t>  </a:t>
            </a:r>
          </a:p>
          <a:p>
            <a:pPr marL="0" indent="0">
              <a:buNone/>
            </a:pPr>
            <a:r>
              <a:rPr lang="cs-CZ" sz="2300" b="1" dirty="0">
                <a:hlinkClick r:id="rId3"/>
              </a:rPr>
              <a:t>www.promes.cz</a:t>
            </a:r>
            <a:r>
              <a:rPr lang="cs-CZ" sz="2300" b="1" dirty="0"/>
              <a:t>  </a:t>
            </a: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dirty="0"/>
              <a:t>Ušetřete bez starostí!</a:t>
            </a: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90CC9-9E84-4E74-92F2-B88857470B8A}" type="slidenum">
              <a:rPr lang="cs-CZ" smtClean="0"/>
              <a:t>14</a:t>
            </a:fld>
            <a:endParaRPr lang="cs-CZ" dirty="0"/>
          </a:p>
        </p:txBody>
      </p:sp>
      <p:sp>
        <p:nvSpPr>
          <p:cNvPr id="7" name="Nadpis 1"/>
          <p:cNvSpPr>
            <a:spLocks noGrp="1"/>
          </p:cNvSpPr>
          <p:nvPr>
            <p:ph type="title"/>
          </p:nvPr>
        </p:nvSpPr>
        <p:spPr>
          <a:xfrm>
            <a:off x="457200" y="773832"/>
            <a:ext cx="8229600" cy="1143000"/>
          </a:xfrm>
        </p:spPr>
        <p:txBody>
          <a:bodyPr>
            <a:normAutofit/>
          </a:bodyPr>
          <a:lstStyle/>
          <a:p>
            <a:r>
              <a:rPr lang="cs-CZ" sz="3500" dirty="0"/>
              <a:t>Prometheus - KONTAKTNÍ Osoba</a:t>
            </a:r>
            <a:endParaRPr lang="cs-CZ" sz="3500" cap="none" dirty="0"/>
          </a:p>
        </p:txBody>
      </p:sp>
      <p:cxnSp>
        <p:nvCxnSpPr>
          <p:cNvPr id="12" name="Přímá spojnice 11"/>
          <p:cNvCxnSpPr/>
          <p:nvPr/>
        </p:nvCxnSpPr>
        <p:spPr>
          <a:xfrm>
            <a:off x="-180528" y="1916832"/>
            <a:ext cx="9468544" cy="0"/>
          </a:xfrm>
          <a:prstGeom prst="line">
            <a:avLst/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Zástupný symbol pro obsah 3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36"/>
          <a:stretch/>
        </p:blipFill>
        <p:spPr>
          <a:xfrm>
            <a:off x="4788024" y="1997476"/>
            <a:ext cx="3745051" cy="43119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93835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844824"/>
            <a:ext cx="8291264" cy="4381947"/>
          </a:xfrm>
        </p:spPr>
        <p:txBody>
          <a:bodyPr>
            <a:normAutofit/>
          </a:bodyPr>
          <a:lstStyle/>
          <a:p>
            <a:r>
              <a:rPr lang="cs-CZ" sz="2800" b="1" dirty="0"/>
              <a:t>Prometheus, energetické služby, a.s., je člen koncernu Pražská plynárenská, a.s. více než 20 let</a:t>
            </a:r>
            <a:r>
              <a:rPr lang="cs-CZ" sz="2800" dirty="0"/>
              <a:t>.</a:t>
            </a:r>
          </a:p>
          <a:p>
            <a:r>
              <a:rPr lang="cs-CZ" sz="2800" dirty="0"/>
              <a:t>Zabývá se výstavbou a financováním zdrojů tepla spolu s kontinuální dodávkou a obsluhou kotelny.</a:t>
            </a:r>
          </a:p>
          <a:p>
            <a:r>
              <a:rPr lang="cs-CZ" sz="2800" dirty="0"/>
              <a:t>Mezi naše zákazníky patří jak SVJ a BD, tak jednotlivé firmy a větší energetické komplexy.</a:t>
            </a:r>
          </a:p>
          <a:p>
            <a:r>
              <a:rPr lang="cs-CZ" sz="2800" b="1" dirty="0"/>
              <a:t>Provozujeme cca 150 plynových kotelen </a:t>
            </a:r>
            <a:r>
              <a:rPr lang="cs-CZ" sz="2800" dirty="0"/>
              <a:t>s celkovým instalovaným výkonem 65 MW, což je cca 8 000 obsluhovaných domácností.</a:t>
            </a:r>
          </a:p>
          <a:p>
            <a:pPr marL="0" indent="0">
              <a:buClr>
                <a:srgbClr val="FFC000"/>
              </a:buClr>
              <a:buNone/>
            </a:pPr>
            <a:endParaRPr lang="cs-CZ" dirty="0"/>
          </a:p>
        </p:txBody>
      </p:sp>
      <p:sp>
        <p:nvSpPr>
          <p:cNvPr id="5" name="Nadpis 1"/>
          <p:cNvSpPr>
            <a:spLocks noGrp="1"/>
          </p:cNvSpPr>
          <p:nvPr>
            <p:ph type="title"/>
          </p:nvPr>
        </p:nvSpPr>
        <p:spPr>
          <a:xfrm>
            <a:off x="251520" y="764704"/>
            <a:ext cx="8640960" cy="1143000"/>
          </a:xfrm>
        </p:spPr>
        <p:txBody>
          <a:bodyPr>
            <a:noAutofit/>
          </a:bodyPr>
          <a:lstStyle/>
          <a:p>
            <a:r>
              <a:rPr lang="cs-CZ" sz="3600" b="1" dirty="0">
                <a:solidFill>
                  <a:schemeClr val="accent1">
                    <a:lumMod val="75000"/>
                  </a:schemeClr>
                </a:solidFill>
              </a:rPr>
              <a:t>PROMETHEUS, ENERGETICKÉ SLUŽBY, a. s.</a:t>
            </a:r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90CC9-9E84-4E74-92F2-B88857470B8A}" type="slidenum">
              <a:rPr lang="cs-CZ" smtClean="0"/>
              <a:t>2</a:t>
            </a:fld>
            <a:endParaRPr lang="cs-CZ" dirty="0"/>
          </a:p>
        </p:txBody>
      </p:sp>
      <p:sp>
        <p:nvSpPr>
          <p:cNvPr id="2" name="Zástupný symbol pro zápatí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cs-CZ" i="1" dirty="0"/>
              <a:t>Ušetřete bez starostí!</a:t>
            </a:r>
          </a:p>
        </p:txBody>
      </p:sp>
    </p:spTree>
    <p:extLst>
      <p:ext uri="{BB962C8B-B14F-4D97-AF65-F5344CB8AC3E}">
        <p14:creationId xmlns:p14="http://schemas.microsoft.com/office/powerpoint/2010/main" val="31213180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51520" y="845840"/>
            <a:ext cx="8640960" cy="1143000"/>
          </a:xfrm>
        </p:spPr>
        <p:txBody>
          <a:bodyPr>
            <a:normAutofit/>
          </a:bodyPr>
          <a:lstStyle/>
          <a:p>
            <a:r>
              <a:rPr lang="cs-CZ" sz="3550" dirty="0"/>
              <a:t>Výhody spolupráce S PP, a. s.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Clr>
                <a:srgbClr val="FFC000"/>
              </a:buClr>
            </a:pPr>
            <a:r>
              <a:rPr lang="cs-CZ" sz="2800" dirty="0"/>
              <a:t>Máme dlouhodobé vztahy s výrobci technologií, nabízíme vysokou odbornost podloženou referencemi a silným zázemím.</a:t>
            </a:r>
          </a:p>
          <a:p>
            <a:pPr>
              <a:buClr>
                <a:srgbClr val="FFC000"/>
              </a:buClr>
            </a:pPr>
            <a:r>
              <a:rPr lang="cs-CZ" sz="2800" dirty="0"/>
              <a:t>Cena tepla + nadstandardní vztahy s výrobci = mimořádně příznivá koncová cena pro zákazníka.</a:t>
            </a:r>
          </a:p>
          <a:p>
            <a:r>
              <a:rPr lang="cs-CZ" sz="2800" dirty="0"/>
              <a:t>Výhodné ceny elektrické energie a zemního plynu pro společné prostory i domácnosti.</a:t>
            </a:r>
          </a:p>
          <a:p>
            <a:endParaRPr lang="cs-CZ" dirty="0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90CC9-9E84-4E74-92F2-B88857470B8A}" type="slidenum">
              <a:rPr lang="cs-CZ" smtClean="0"/>
              <a:t>3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Ušetřete bez starostí!</a:t>
            </a:r>
          </a:p>
        </p:txBody>
      </p:sp>
    </p:spTree>
    <p:extLst>
      <p:ext uri="{BB962C8B-B14F-4D97-AF65-F5344CB8AC3E}">
        <p14:creationId xmlns:p14="http://schemas.microsoft.com/office/powerpoint/2010/main" val="22298876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907916"/>
            <a:ext cx="8229600" cy="1359024"/>
          </a:xfrm>
        </p:spPr>
        <p:txBody>
          <a:bodyPr>
            <a:normAutofit fontScale="90000"/>
          </a:bodyPr>
          <a:lstStyle/>
          <a:p>
            <a:r>
              <a:rPr lang="cs-CZ" sz="3600" dirty="0"/>
              <a:t>Nabídka pro Vaše společenství vlastníků Čakovice čp. 920, Hakenova 920/1</a:t>
            </a:r>
            <a:r>
              <a:rPr lang="cs-CZ" dirty="0"/>
              <a:t>, Praha 9</a:t>
            </a:r>
            <a:endParaRPr lang="cs-CZ" sz="36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2287413"/>
            <a:ext cx="8229600" cy="4237931"/>
          </a:xfrm>
        </p:spPr>
        <p:txBody>
          <a:bodyPr>
            <a:normAutofit/>
          </a:bodyPr>
          <a:lstStyle/>
          <a:p>
            <a:pPr>
              <a:buClr>
                <a:srgbClr val="FFC000"/>
              </a:buClr>
            </a:pPr>
            <a:r>
              <a:rPr lang="cs-CZ" sz="2800" dirty="0"/>
              <a:t>Nabízíme </a:t>
            </a:r>
            <a:r>
              <a:rPr lang="cs-CZ" sz="2800" b="1" dirty="0"/>
              <a:t>kompletní výstavbu a provoz </a:t>
            </a:r>
            <a:r>
              <a:rPr lang="cs-CZ" sz="2800" dirty="0"/>
              <a:t>nového energetického zdroje vytápění.</a:t>
            </a:r>
          </a:p>
          <a:p>
            <a:r>
              <a:rPr lang="cs-CZ" sz="2800" dirty="0"/>
              <a:t>Jedná se o plynové kotelny s využitím kondenzačních kotlů o </a:t>
            </a:r>
            <a:r>
              <a:rPr lang="cs-CZ" sz="2800" b="1" dirty="0"/>
              <a:t>výkonu cca 480 kW a 130 kW včetně přípravy TV.</a:t>
            </a:r>
            <a:endParaRPr lang="cs-CZ" sz="2800" dirty="0"/>
          </a:p>
          <a:p>
            <a:r>
              <a:rPr lang="cs-CZ" sz="2800" dirty="0"/>
              <a:t>Výstavba je realizována </a:t>
            </a:r>
            <a:r>
              <a:rPr lang="cs-CZ" sz="2800" b="1" dirty="0"/>
              <a:t>kompletně na klíč s naším financováním</a:t>
            </a:r>
            <a:r>
              <a:rPr lang="cs-CZ" sz="2800" dirty="0"/>
              <a:t>. </a:t>
            </a:r>
          </a:p>
          <a:p>
            <a:endParaRPr lang="cs-CZ" dirty="0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90CC9-9E84-4E74-92F2-B88857470B8A}" type="slidenum">
              <a:rPr lang="cs-CZ" smtClean="0"/>
              <a:t>4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Ušetřete bez starostí!</a:t>
            </a:r>
          </a:p>
        </p:txBody>
      </p:sp>
    </p:spTree>
    <p:extLst>
      <p:ext uri="{BB962C8B-B14F-4D97-AF65-F5344CB8AC3E}">
        <p14:creationId xmlns:p14="http://schemas.microsoft.com/office/powerpoint/2010/main" val="27531106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2204864"/>
            <a:ext cx="8229600" cy="4237931"/>
          </a:xfrm>
        </p:spPr>
        <p:txBody>
          <a:bodyPr>
            <a:normAutofit/>
          </a:bodyPr>
          <a:lstStyle/>
          <a:p>
            <a:r>
              <a:rPr lang="cs-CZ" sz="2800" dirty="0"/>
              <a:t>Uzavřeme s vámi smlouvu o dodávce a odběru tepelné energie </a:t>
            </a:r>
            <a:r>
              <a:rPr lang="cs-CZ" sz="2800" b="1" dirty="0"/>
              <a:t>(na 15 let) včetně provozu kotelny</a:t>
            </a:r>
            <a:r>
              <a:rPr lang="cs-CZ" sz="2800" dirty="0"/>
              <a:t>.</a:t>
            </a:r>
          </a:p>
          <a:p>
            <a:r>
              <a:rPr lang="cs-CZ" sz="2800" b="1" dirty="0"/>
              <a:t>V jejím průběhu splácíte naši investici v ceně dodané tepelné energie </a:t>
            </a:r>
            <a:r>
              <a:rPr lang="cs-CZ" sz="2800" dirty="0"/>
              <a:t>ve formě odpisů.</a:t>
            </a:r>
          </a:p>
          <a:p>
            <a:r>
              <a:rPr lang="cs-CZ" sz="2800" b="1" dirty="0"/>
              <a:t>Smlouva umožňuje také předčasné ukončení smluvního vztahu</a:t>
            </a:r>
            <a:r>
              <a:rPr lang="cs-CZ" sz="2800" dirty="0"/>
              <a:t> spojené s doplacením vynaložených investičních nákladů. </a:t>
            </a:r>
          </a:p>
          <a:p>
            <a:pPr marL="0" indent="0">
              <a:buClr>
                <a:srgbClr val="FFC000"/>
              </a:buClr>
              <a:buNone/>
            </a:pPr>
            <a:endParaRPr lang="cs-CZ" dirty="0"/>
          </a:p>
          <a:p>
            <a:endParaRPr lang="cs-CZ" dirty="0"/>
          </a:p>
          <a:p>
            <a:pPr marL="0" indent="0">
              <a:buNone/>
            </a:pPr>
            <a:endParaRPr lang="cs-CZ" dirty="0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90CC9-9E84-4E74-92F2-B88857470B8A}" type="slidenum">
              <a:rPr lang="cs-CZ" smtClean="0"/>
              <a:t>5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Ušetřete bez starostí!</a:t>
            </a:r>
          </a:p>
        </p:txBody>
      </p:sp>
      <p:sp>
        <p:nvSpPr>
          <p:cNvPr id="7" name="Nadpis 1">
            <a:extLst>
              <a:ext uri="{FF2B5EF4-FFF2-40B4-BE49-F238E27FC236}">
                <a16:creationId xmlns:a16="http://schemas.microsoft.com/office/drawing/2014/main" id="{5A50B38E-0C98-4C1E-8EB2-B86595F9C5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8313" y="908050"/>
            <a:ext cx="8229600" cy="1225550"/>
          </a:xfrm>
        </p:spPr>
        <p:txBody>
          <a:bodyPr>
            <a:normAutofit fontScale="90000"/>
          </a:bodyPr>
          <a:lstStyle/>
          <a:p>
            <a:r>
              <a:rPr lang="cs-CZ" sz="3600" dirty="0"/>
              <a:t>Nabídka pro Vaše společenství vlastníků Čakovice čp. 920, Hakenova 920/1</a:t>
            </a:r>
            <a:r>
              <a:rPr lang="cs-CZ" dirty="0"/>
              <a:t>, Praha 9</a:t>
            </a:r>
            <a:endParaRPr lang="cs-CZ" sz="3600" dirty="0"/>
          </a:p>
        </p:txBody>
      </p:sp>
    </p:spTree>
    <p:extLst>
      <p:ext uri="{BB962C8B-B14F-4D97-AF65-F5344CB8AC3E}">
        <p14:creationId xmlns:p14="http://schemas.microsoft.com/office/powerpoint/2010/main" val="22166150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Cena tepelné energie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2071389"/>
            <a:ext cx="8435280" cy="4237931"/>
          </a:xfrm>
        </p:spPr>
        <p:txBody>
          <a:bodyPr>
            <a:normAutofit fontScale="92500" lnSpcReduction="10000"/>
          </a:bodyPr>
          <a:lstStyle/>
          <a:p>
            <a:r>
              <a:rPr lang="cs-CZ" sz="2000" b="1" u="sng" dirty="0">
                <a:solidFill>
                  <a:srgbClr val="000000"/>
                </a:solidFill>
              </a:rPr>
              <a:t>Stávající </a:t>
            </a:r>
            <a:r>
              <a:rPr lang="cs-CZ" sz="2000" b="1" u="sng" dirty="0"/>
              <a:t>průměrná cena tepelné energie (Kč/GJ) včetně DPH</a:t>
            </a:r>
            <a:r>
              <a:rPr lang="cs-CZ" sz="2000" b="1" u="sng" dirty="0">
                <a:solidFill>
                  <a:srgbClr val="000000"/>
                </a:solidFill>
              </a:rPr>
              <a:t>            </a:t>
            </a:r>
            <a:r>
              <a:rPr lang="cs-CZ" sz="2000" b="1" u="sng" dirty="0">
                <a:solidFill>
                  <a:srgbClr val="FF0000"/>
                </a:solidFill>
              </a:rPr>
              <a:t>632 Kč</a:t>
            </a:r>
          </a:p>
          <a:p>
            <a:r>
              <a:rPr lang="cs-CZ" sz="2000" b="1" u="sng" dirty="0">
                <a:solidFill>
                  <a:srgbClr val="000000"/>
                </a:solidFill>
              </a:rPr>
              <a:t>Stávající roční náklady včetně DPH                                                </a:t>
            </a:r>
            <a:r>
              <a:rPr lang="cs-CZ" sz="2000" b="1" u="sng" dirty="0">
                <a:solidFill>
                  <a:srgbClr val="FF0000"/>
                </a:solidFill>
              </a:rPr>
              <a:t>2 253 735 Kč</a:t>
            </a:r>
          </a:p>
          <a:p>
            <a:r>
              <a:rPr lang="cs-CZ" sz="2000" b="1" dirty="0">
                <a:solidFill>
                  <a:srgbClr val="000000"/>
                </a:solidFill>
                <a:latin typeface="+mj-lt"/>
              </a:rPr>
              <a:t>Roční množství tepelné energie                                                             3 570</a:t>
            </a:r>
            <a:r>
              <a:rPr lang="cs-CZ" sz="2000" b="1" dirty="0">
                <a:latin typeface="+mj-lt"/>
              </a:rPr>
              <a:t> GJ</a:t>
            </a:r>
          </a:p>
          <a:p>
            <a:r>
              <a:rPr lang="cs-CZ" sz="2000" b="1" dirty="0">
                <a:latin typeface="+mj-lt"/>
              </a:rPr>
              <a:t>Předpokládaný výkon zdroje  1                                                                 480 kW</a:t>
            </a:r>
          </a:p>
          <a:p>
            <a:r>
              <a:rPr lang="cs-CZ" sz="2000" b="1" dirty="0"/>
              <a:t>Předpokládaný výkon zdroje  2                                                                 130 kW</a:t>
            </a:r>
          </a:p>
          <a:p>
            <a:pPr marL="0" indent="0">
              <a:buNone/>
            </a:pPr>
            <a:endParaRPr lang="cs-CZ" sz="2000" b="1" dirty="0">
              <a:latin typeface="+mj-lt"/>
            </a:endParaRPr>
          </a:p>
          <a:p>
            <a:pPr marL="0" indent="0">
              <a:buNone/>
            </a:pPr>
            <a:endParaRPr lang="cs-CZ" sz="900" b="1" dirty="0">
              <a:latin typeface="+mj-lt"/>
            </a:endParaRPr>
          </a:p>
          <a:p>
            <a:pPr marL="0" indent="0">
              <a:buNone/>
            </a:pPr>
            <a:r>
              <a:rPr lang="cs-CZ" sz="1900" b="1" dirty="0">
                <a:latin typeface="+mj-lt"/>
              </a:rPr>
              <a:t>    Nabídková cena tepelné energie PROMES:</a:t>
            </a:r>
          </a:p>
          <a:p>
            <a:pPr marL="0" indent="0">
              <a:buNone/>
            </a:pPr>
            <a:endParaRPr lang="cs-CZ" sz="1900" b="1" dirty="0">
              <a:solidFill>
                <a:srgbClr val="FF0000"/>
              </a:solidFill>
              <a:latin typeface="+mj-lt"/>
            </a:endParaRPr>
          </a:p>
          <a:p>
            <a:r>
              <a:rPr lang="cs-CZ" sz="2000" dirty="0">
                <a:solidFill>
                  <a:srgbClr val="000000"/>
                </a:solidFill>
                <a:latin typeface="+mj-lt"/>
              </a:rPr>
              <a:t>Průměrná cena tepelné energie (Kč/GJ) bez DPH                                       </a:t>
            </a:r>
            <a:r>
              <a:rPr lang="cs-CZ" sz="2000" dirty="0">
                <a:latin typeface="+mj-lt"/>
              </a:rPr>
              <a:t>401 Kč</a:t>
            </a:r>
          </a:p>
          <a:p>
            <a:r>
              <a:rPr lang="cs-CZ" sz="2000" dirty="0">
                <a:latin typeface="+mj-lt"/>
              </a:rPr>
              <a:t>Celkové roční náklady tepelné energie bez DPH                              1 431 570 Kč</a:t>
            </a:r>
          </a:p>
          <a:p>
            <a:r>
              <a:rPr lang="cs-CZ" sz="2000" b="1" u="sng" dirty="0">
                <a:solidFill>
                  <a:srgbClr val="000000"/>
                </a:solidFill>
                <a:latin typeface="+mj-lt"/>
              </a:rPr>
              <a:t>Průměrná cena tepelné energie (Kč/GJ) včetně DPH                              </a:t>
            </a:r>
            <a:r>
              <a:rPr lang="cs-CZ" sz="2000" b="1" u="sng" dirty="0">
                <a:solidFill>
                  <a:srgbClr val="FF0000"/>
                </a:solidFill>
                <a:latin typeface="+mj-lt"/>
              </a:rPr>
              <a:t>461 Kč</a:t>
            </a:r>
          </a:p>
          <a:p>
            <a:r>
              <a:rPr lang="cs-CZ" sz="2000" b="1" u="sng" dirty="0">
                <a:solidFill>
                  <a:srgbClr val="000000"/>
                </a:solidFill>
                <a:latin typeface="+mj-lt"/>
              </a:rPr>
              <a:t>Celkové roční náklady tepelné energie včetně DPH                     </a:t>
            </a:r>
            <a:r>
              <a:rPr lang="cs-CZ" sz="2100" b="1" u="sng" dirty="0">
                <a:solidFill>
                  <a:srgbClr val="FF0000"/>
                </a:solidFill>
                <a:latin typeface="+mj-lt"/>
              </a:rPr>
              <a:t>1 645 770 </a:t>
            </a:r>
            <a:r>
              <a:rPr lang="cs-CZ" sz="2000" b="1" u="sng" dirty="0">
                <a:solidFill>
                  <a:srgbClr val="FF0000"/>
                </a:solidFill>
                <a:latin typeface="+mj-lt"/>
              </a:rPr>
              <a:t>Kč</a:t>
            </a:r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Ušetřete bez starostí!</a:t>
            </a:r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90CC9-9E84-4E74-92F2-B88857470B8A}" type="slidenum">
              <a:rPr lang="cs-CZ" smtClean="0"/>
              <a:t>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173293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Cena tepelné energie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2071389"/>
            <a:ext cx="8435280" cy="4237931"/>
          </a:xfrm>
        </p:spPr>
        <p:txBody>
          <a:bodyPr>
            <a:normAutofit fontScale="92500" lnSpcReduction="20000"/>
          </a:bodyPr>
          <a:lstStyle/>
          <a:p>
            <a:r>
              <a:rPr lang="cs-CZ" sz="2800" dirty="0"/>
              <a:t>Nabídková cena přináší SVJ finanční úspory v ročních nákladech na dodávku tepelné energie v úhrnné částce </a:t>
            </a:r>
            <a:r>
              <a:rPr lang="cs-CZ" sz="2800" b="1" u="sng" dirty="0">
                <a:solidFill>
                  <a:srgbClr val="FF0000"/>
                </a:solidFill>
              </a:rPr>
              <a:t>607 965,- Kč (včetně DPH), tj. 26,98% </a:t>
            </a:r>
            <a:r>
              <a:rPr lang="cs-CZ" sz="2800" dirty="0"/>
              <a:t>ze stávajících nákladů.</a:t>
            </a:r>
          </a:p>
          <a:p>
            <a:r>
              <a:rPr lang="cs-CZ" sz="2800" dirty="0"/>
              <a:t>Cena tepelné energie je </a:t>
            </a:r>
            <a:r>
              <a:rPr lang="cs-CZ" sz="2800" b="1" u="sng" dirty="0"/>
              <a:t>jednosložková</a:t>
            </a:r>
            <a:r>
              <a:rPr lang="cs-CZ" sz="2800" b="1" dirty="0"/>
              <a:t> </a:t>
            </a:r>
            <a:r>
              <a:rPr lang="cs-CZ" sz="2800" dirty="0"/>
              <a:t>a zahrnuje v sobě veškeré ekonomicky oprávněné náklady v souladu s platnou legislativou. </a:t>
            </a:r>
          </a:p>
          <a:p>
            <a:r>
              <a:rPr lang="cs-CZ" sz="2800" dirty="0"/>
              <a:t>Dodávka tepelné energie je komplexní služba zahrnující </a:t>
            </a:r>
            <a:r>
              <a:rPr lang="cs-CZ" sz="2800" b="1" u="sng" dirty="0"/>
              <a:t>provoz</a:t>
            </a:r>
            <a:r>
              <a:rPr lang="cs-CZ" sz="2800" b="1" dirty="0"/>
              <a:t>, </a:t>
            </a:r>
            <a:r>
              <a:rPr lang="cs-CZ" sz="2800" b="1" u="sng" dirty="0"/>
              <a:t>opravy</a:t>
            </a:r>
            <a:r>
              <a:rPr lang="cs-CZ" sz="2800" b="1" dirty="0"/>
              <a:t> a </a:t>
            </a:r>
            <a:r>
              <a:rPr lang="cs-CZ" sz="2800" b="1" u="sng" dirty="0"/>
              <a:t>údržbu kotelny</a:t>
            </a:r>
            <a:r>
              <a:rPr lang="cs-CZ" sz="2800" b="1" dirty="0"/>
              <a:t>, </a:t>
            </a:r>
            <a:r>
              <a:rPr lang="cs-CZ" sz="2800" b="1" u="sng" dirty="0"/>
              <a:t>24/7 hodinovou havarijní službu</a:t>
            </a:r>
            <a:r>
              <a:rPr lang="cs-CZ" sz="2800" b="1" dirty="0"/>
              <a:t>, dále </a:t>
            </a:r>
            <a:r>
              <a:rPr lang="cs-CZ" sz="2800" b="1" u="sng" dirty="0"/>
              <a:t>zajištění veškerých předepsaných kontrol</a:t>
            </a:r>
            <a:r>
              <a:rPr lang="cs-CZ" sz="2800" b="1" dirty="0"/>
              <a:t>, </a:t>
            </a:r>
            <a:r>
              <a:rPr lang="cs-CZ" sz="2800" b="1" u="sng" dirty="0"/>
              <a:t>zkoušek a revizí</a:t>
            </a:r>
            <a:r>
              <a:rPr lang="cs-CZ" sz="2800" dirty="0"/>
              <a:t>. Podrobnosti jsou dohodnuty ve smlouvě o dodávce a odběru tepelné energie. </a:t>
            </a:r>
          </a:p>
          <a:p>
            <a:endParaRPr lang="cs-CZ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Ušetřete bez starostí!</a:t>
            </a:r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90CC9-9E84-4E74-92F2-B88857470B8A}" type="slidenum">
              <a:rPr lang="cs-CZ" smtClean="0"/>
              <a:t>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263047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Plusy a mínusy řešení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2071389"/>
            <a:ext cx="8686800" cy="423793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cs-CZ" sz="2800" b="1" dirty="0">
                <a:solidFill>
                  <a:srgbClr val="00B050"/>
                </a:solidFill>
              </a:rPr>
              <a:t>+</a:t>
            </a:r>
            <a:r>
              <a:rPr lang="cs-CZ" sz="2800" dirty="0">
                <a:solidFill>
                  <a:srgbClr val="00B050"/>
                </a:solidFill>
              </a:rPr>
              <a:t> </a:t>
            </a:r>
            <a:r>
              <a:rPr lang="cs-CZ" sz="2800" b="1" dirty="0">
                <a:solidFill>
                  <a:srgbClr val="00B050"/>
                </a:solidFill>
              </a:rPr>
              <a:t>ÚSPORA</a:t>
            </a:r>
            <a:r>
              <a:rPr lang="cs-CZ" sz="2800" dirty="0"/>
              <a:t> za stejné množství tepla zaplatíte méně.</a:t>
            </a:r>
          </a:p>
          <a:p>
            <a:pPr marL="0" indent="0">
              <a:buNone/>
            </a:pPr>
            <a:r>
              <a:rPr lang="cs-CZ" sz="2800" b="1" dirty="0">
                <a:solidFill>
                  <a:srgbClr val="00B050"/>
                </a:solidFill>
              </a:rPr>
              <a:t>+ NEZÁVISLOST </a:t>
            </a:r>
            <a:r>
              <a:rPr lang="cs-CZ" sz="2800" dirty="0"/>
              <a:t>pouze na jednom dodavateli.</a:t>
            </a:r>
          </a:p>
          <a:p>
            <a:pPr marL="0" indent="0">
              <a:buNone/>
            </a:pPr>
            <a:r>
              <a:rPr lang="cs-CZ" sz="2800" b="1" dirty="0">
                <a:solidFill>
                  <a:srgbClr val="00B050"/>
                </a:solidFill>
              </a:rPr>
              <a:t>+ EKOLOGIE </a:t>
            </a:r>
            <a:r>
              <a:rPr lang="cs-CZ" sz="2800" dirty="0"/>
              <a:t>Využíváme ekologicky šetrné technologie. </a:t>
            </a:r>
          </a:p>
          <a:p>
            <a:pPr marL="0" indent="0">
              <a:buNone/>
            </a:pPr>
            <a:r>
              <a:rPr lang="cs-CZ" sz="2800" b="1" dirty="0">
                <a:solidFill>
                  <a:srgbClr val="00B050"/>
                </a:solidFill>
              </a:rPr>
              <a:t>+ BEZ RIZIKA </a:t>
            </a:r>
            <a:r>
              <a:rPr lang="cs-CZ" sz="2800" dirty="0"/>
              <a:t>Smlouvu je možné kdykoliv změnit či ukončit.</a:t>
            </a:r>
          </a:p>
          <a:p>
            <a:pPr marL="0" indent="0">
              <a:buNone/>
            </a:pPr>
            <a:r>
              <a:rPr lang="cs-CZ" sz="2800" b="1" dirty="0">
                <a:solidFill>
                  <a:srgbClr val="00B050"/>
                </a:solidFill>
              </a:rPr>
              <a:t>+ FÉROVÉ PODMÍNKY </a:t>
            </a:r>
            <a:r>
              <a:rPr lang="cs-CZ" sz="2800" dirty="0"/>
              <a:t>Pro stanovení cen tepla využíváme transparentní kalkulační vzorec ERU.</a:t>
            </a:r>
          </a:p>
          <a:p>
            <a:pPr marL="0" indent="0">
              <a:buNone/>
            </a:pPr>
            <a:endParaRPr lang="cs-CZ" sz="2800" dirty="0"/>
          </a:p>
          <a:p>
            <a:pPr marL="0" indent="0">
              <a:buNone/>
            </a:pPr>
            <a:r>
              <a:rPr lang="cs-CZ" sz="2800" b="1" dirty="0">
                <a:solidFill>
                  <a:srgbClr val="FF0000"/>
                </a:solidFill>
              </a:rPr>
              <a:t>-</a:t>
            </a:r>
            <a:r>
              <a:rPr lang="cs-CZ" sz="2800" dirty="0"/>
              <a:t> </a:t>
            </a:r>
            <a:r>
              <a:rPr lang="cs-CZ" sz="2800" b="1" dirty="0"/>
              <a:t>SCHVALOVACÍ PROCES ODPOJENÍ OD CZT </a:t>
            </a:r>
            <a:endParaRPr lang="cs-CZ" sz="2800" dirty="0"/>
          </a:p>
          <a:p>
            <a:pPr marL="0" indent="0">
              <a:buNone/>
            </a:pPr>
            <a:endParaRPr lang="cs-CZ" sz="2800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Ušetřete bez starostí!</a:t>
            </a:r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90CC9-9E84-4E74-92F2-B88857470B8A}" type="slidenum">
              <a:rPr lang="cs-CZ" smtClean="0"/>
              <a:t>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116130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/>
              <a:t>Časový horizont závazku a co po jeho vypršení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Smlouva na dodávku tepelné energie bude uzavřena na dobu 15 let.</a:t>
            </a:r>
          </a:p>
          <a:p>
            <a:r>
              <a:rPr lang="cs-CZ" b="1" dirty="0"/>
              <a:t>Po 15 letech vám bude kotelna převedena za symbolickou 1,- korunu do vašeho vlastnictví a zároveň vám nabídneme uzavření nové smlouvy.</a:t>
            </a:r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Ušetřete bez starostí!</a:t>
            </a:r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90CC9-9E84-4E74-92F2-B88857470B8A}" type="slidenum">
              <a:rPr lang="cs-CZ" smtClean="0"/>
              <a:t>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439187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>
</file>

<file path=ppt/theme/theme1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10170</TotalTime>
  <Words>682</Words>
  <Application>Microsoft Office PowerPoint</Application>
  <PresentationFormat>Předvádění na obrazovce (4:3)</PresentationFormat>
  <Paragraphs>101</Paragraphs>
  <Slides>14</Slides>
  <Notes>1</Notes>
  <HiddenSlides>0</HiddenSlides>
  <MMClips>0</MMClips>
  <ScaleCrop>false</ScaleCrop>
  <HeadingPairs>
    <vt:vector size="6" baseType="variant">
      <vt:variant>
        <vt:lpstr>Použitá písma</vt:lpstr>
      </vt:variant>
      <vt:variant>
        <vt:i4>2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14</vt:i4>
      </vt:variant>
    </vt:vector>
  </HeadingPairs>
  <TitlesOfParts>
    <vt:vector size="17" baseType="lpstr">
      <vt:lpstr>Arial</vt:lpstr>
      <vt:lpstr>Calibri</vt:lpstr>
      <vt:lpstr>Motiv systému Office</vt:lpstr>
      <vt:lpstr>PROMETHEUS, energetické služby, a. s. člen koncernu Pražská plynárenská, a. s.</vt:lpstr>
      <vt:lpstr>PROMETHEUS, ENERGETICKÉ SLUŽBY, a. s.</vt:lpstr>
      <vt:lpstr>Výhody spolupráce S PP, a. s.</vt:lpstr>
      <vt:lpstr>Nabídka pro Vaše společenství vlastníků Čakovice čp. 920, Hakenova 920/1, Praha 9</vt:lpstr>
      <vt:lpstr>Nabídka pro Vaše společenství vlastníků Čakovice čp. 920, Hakenova 920/1, Praha 9</vt:lpstr>
      <vt:lpstr>Cena tepelné energie</vt:lpstr>
      <vt:lpstr>Cena tepelné energie</vt:lpstr>
      <vt:lpstr>Plusy a mínusy řešení</vt:lpstr>
      <vt:lpstr>Časový horizont závazku a co po jeho vypršení</vt:lpstr>
      <vt:lpstr>Časový Harmonogram</vt:lpstr>
      <vt:lpstr>Prezentace aplikace PowerPoint</vt:lpstr>
      <vt:lpstr>Prezentace aplikace PowerPoint</vt:lpstr>
      <vt:lpstr>Ukázka technologie kotelny</vt:lpstr>
      <vt:lpstr>Prometheus - KONTAKTNÍ Osoba</vt:lpstr>
    </vt:vector>
  </TitlesOfParts>
  <Company>PP a.s.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PROMETHEUS, energetické služby, a.s.</dc:title>
  <dc:creator>Angelis Petr Ing.</dc:creator>
  <cp:lastModifiedBy>Šimek Michal DiS.</cp:lastModifiedBy>
  <cp:revision>156</cp:revision>
  <cp:lastPrinted>2017-06-15T12:27:43Z</cp:lastPrinted>
  <dcterms:created xsi:type="dcterms:W3CDTF">2015-03-05T08:57:17Z</dcterms:created>
  <dcterms:modified xsi:type="dcterms:W3CDTF">2019-04-23T13:38:37Z</dcterms:modified>
</cp:coreProperties>
</file>