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336" r:id="rId5"/>
    <p:sldId id="314" r:id="rId6"/>
    <p:sldId id="340" r:id="rId7"/>
    <p:sldId id="358" r:id="rId8"/>
    <p:sldId id="321" r:id="rId9"/>
    <p:sldId id="315" r:id="rId10"/>
    <p:sldId id="316" r:id="rId11"/>
    <p:sldId id="317" r:id="rId12"/>
    <p:sldId id="323" r:id="rId13"/>
    <p:sldId id="318" r:id="rId14"/>
    <p:sldId id="319" r:id="rId15"/>
    <p:sldId id="320" r:id="rId16"/>
    <p:sldId id="322" r:id="rId17"/>
    <p:sldId id="324" r:id="rId18"/>
    <p:sldId id="368" r:id="rId19"/>
    <p:sldId id="369" r:id="rId20"/>
    <p:sldId id="371" r:id="rId21"/>
    <p:sldId id="364" r:id="rId22"/>
    <p:sldId id="370" r:id="rId23"/>
    <p:sldId id="333" r:id="rId24"/>
    <p:sldId id="279" r:id="rId25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Švec" initials="M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81163" autoAdjust="0"/>
  </p:normalViewPr>
  <p:slideViewPr>
    <p:cSldViewPr>
      <p:cViewPr varScale="1">
        <p:scale>
          <a:sx n="136" d="100"/>
          <a:sy n="136" d="100"/>
        </p:scale>
        <p:origin x="900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8525646502339E-3"/>
          <c:y val="6.1258678137971069E-2"/>
          <c:w val="0.55902693175453533"/>
          <c:h val="0.889192887030692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A-440A-9D4B-F2A70AF205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A-440A-9D4B-F2A70AF205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A-440A-9D4B-F2A70AF205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A-440A-9D4B-F2A70AF205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8A-440A-9D4B-F2A70AF205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8A-440A-9D4B-F2A70AF205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8A-440A-9D4B-F2A70AF20578}"/>
              </c:ext>
            </c:extLst>
          </c:dPt>
          <c:dPt>
            <c:idx val="7"/>
            <c:bubble3D val="0"/>
            <c:explosion val="3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8A-440A-9D4B-F2A70AF20578}"/>
              </c:ext>
            </c:extLst>
          </c:dPt>
          <c:dPt>
            <c:idx val="8"/>
            <c:bubble3D val="0"/>
            <c:explosion val="3"/>
            <c:spPr>
              <a:solidFill>
                <a:schemeClr val="accent3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8A-440A-9D4B-F2A70AF20578}"/>
              </c:ext>
            </c:extLst>
          </c:dPt>
          <c:dPt>
            <c:idx val="9"/>
            <c:bubble3D val="0"/>
            <c:explosion val="3"/>
            <c:spPr>
              <a:solidFill>
                <a:schemeClr val="accent4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8A-440A-9D4B-F2A70AF2057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8A-440A-9D4B-F2A70AF2057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18A-440A-9D4B-F2A70AF2057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18A-440A-9D4B-F2A70AF2057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18A-440A-9D4B-F2A70AF2057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18A-440A-9D4B-F2A70AF20578}"/>
              </c:ext>
            </c:extLst>
          </c:dPt>
          <c:dLbls>
            <c:dLbl>
              <c:idx val="0"/>
              <c:layout>
                <c:manualLayout>
                  <c:x val="1.5223076945584035E-2"/>
                  <c:y val="1.331710394303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8A-440A-9D4B-F2A70AF20578}"/>
                </c:ext>
              </c:extLst>
            </c:dLbl>
            <c:dLbl>
              <c:idx val="1"/>
              <c:layout>
                <c:manualLayout>
                  <c:x val="-9.1902515972039824E-3"/>
                  <c:y val="1.506174941866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8A-440A-9D4B-F2A70AF20578}"/>
                </c:ext>
              </c:extLst>
            </c:dLbl>
            <c:dLbl>
              <c:idx val="2"/>
              <c:layout>
                <c:manualLayout>
                  <c:x val="-1.6295330584570857E-2"/>
                  <c:y val="9.9104419516876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8A-440A-9D4B-F2A70AF20578}"/>
                </c:ext>
              </c:extLst>
            </c:dLbl>
            <c:dLbl>
              <c:idx val="3"/>
              <c:layout>
                <c:manualLayout>
                  <c:x val="-2.6852843640137777E-2"/>
                  <c:y val="-2.51309480268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A-440A-9D4B-F2A70AF20578}"/>
                </c:ext>
              </c:extLst>
            </c:dLbl>
            <c:dLbl>
              <c:idx val="5"/>
              <c:layout>
                <c:manualLayout>
                  <c:x val="-1.289995640372321E-2"/>
                  <c:y val="2.171610702673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8A-440A-9D4B-F2A70AF20578}"/>
                </c:ext>
              </c:extLst>
            </c:dLbl>
            <c:dLbl>
              <c:idx val="7"/>
              <c:layout>
                <c:manualLayout>
                  <c:x val="-1.601495628455071E-2"/>
                  <c:y val="-8.665135444384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8A-440A-9D4B-F2A70AF20578}"/>
                </c:ext>
              </c:extLst>
            </c:dLbl>
            <c:dLbl>
              <c:idx val="8"/>
              <c:layout>
                <c:manualLayout>
                  <c:x val="1.1085497482762236E-2"/>
                  <c:y val="-1.303733990114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8A-440A-9D4B-F2A70AF20578}"/>
                </c:ext>
              </c:extLst>
            </c:dLbl>
            <c:dLbl>
              <c:idx val="9"/>
              <c:layout>
                <c:manualLayout>
                  <c:x val="3.5953888954545508E-2"/>
                  <c:y val="8.1320528221355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8A-440A-9D4B-F2A70AF20578}"/>
                </c:ext>
              </c:extLst>
            </c:dLbl>
            <c:dLbl>
              <c:idx val="10"/>
              <c:layout>
                <c:manualLayout>
                  <c:x val="2.983170972079937E-4"/>
                  <c:y val="-1.56470728376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8A-440A-9D4B-F2A70AF20578}"/>
                </c:ext>
              </c:extLst>
            </c:dLbl>
            <c:dLbl>
              <c:idx val="13"/>
              <c:layout>
                <c:manualLayout>
                  <c:x val="1.453358057428673E-2"/>
                  <c:y val="2.112554065344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18A-440A-9D4B-F2A70AF20578}"/>
                </c:ext>
              </c:extLst>
            </c:dLbl>
            <c:dLbl>
              <c:idx val="14"/>
              <c:layout>
                <c:manualLayout>
                  <c:x val="4.0525964209835608E-3"/>
                  <c:y val="2.262104094034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18A-440A-9D4B-F2A70AF20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„Náklady“ na odpad </c:v>
                </c:pt>
                <c:pt idx="1">
                  <c:v>„Náklady“  na úklid</c:v>
                </c:pt>
                <c:pt idx="2">
                  <c:v>„Náklady“  na elektřinu společných prostor</c:v>
                </c:pt>
                <c:pt idx="3">
                  <c:v>„Náklady“  na ostatní služby</c:v>
                </c:pt>
                <c:pt idx="4">
                  <c:v>Pojištění</c:v>
                </c:pt>
                <c:pt idx="5">
                  <c:v>Poplatek byty</c:v>
                </c:pt>
                <c:pt idx="6">
                  <c:v>Poplatek garáže</c:v>
                </c:pt>
                <c:pt idx="7">
                  <c:v>„Náklady“  na teplo </c:v>
                </c:pt>
                <c:pt idx="8">
                  <c:v>„Náklady“  na ohřev teplé vody</c:v>
                </c:pt>
                <c:pt idx="9">
                  <c:v>„Náklady“  na vodné, stočné </c:v>
                </c:pt>
                <c:pt idx="10">
                  <c:v>„Náklady“  na revizi a údržbu technologií </c:v>
                </c:pt>
                <c:pt idx="11">
                  <c:v>„Náklady“ na revizi a údržbu technologií – garáže </c:v>
                </c:pt>
                <c:pt idx="12">
                  <c:v>„Náklady“  na úklid garáží </c:v>
                </c:pt>
                <c:pt idx="13">
                  <c:v>„Náklady“  na společné služby v areálu </c:v>
                </c:pt>
                <c:pt idx="14">
                  <c:v>„Náklady“  na odměny výboru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430</c:v>
                </c:pt>
                <c:pt idx="1">
                  <c:v>253</c:v>
                </c:pt>
                <c:pt idx="2">
                  <c:v>243</c:v>
                </c:pt>
                <c:pt idx="3">
                  <c:v>489</c:v>
                </c:pt>
                <c:pt idx="4">
                  <c:v>107</c:v>
                </c:pt>
                <c:pt idx="5">
                  <c:v>341</c:v>
                </c:pt>
                <c:pt idx="6">
                  <c:v>101</c:v>
                </c:pt>
                <c:pt idx="7">
                  <c:v>1289</c:v>
                </c:pt>
                <c:pt idx="8">
                  <c:v>1269</c:v>
                </c:pt>
                <c:pt idx="9">
                  <c:v>1804</c:v>
                </c:pt>
                <c:pt idx="10">
                  <c:v>322</c:v>
                </c:pt>
                <c:pt idx="11">
                  <c:v>70</c:v>
                </c:pt>
                <c:pt idx="12">
                  <c:v>105</c:v>
                </c:pt>
                <c:pt idx="13">
                  <c:v>365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18A-440A-9D4B-F2A70AF20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</c:pieChart>
      <c:spPr>
        <a:noFill/>
        <a:ln>
          <a:noFill/>
        </a:ln>
        <a:effectLst/>
      </c:spPr>
    </c:plotArea>
    <c:legend>
      <c:legendPos val="b"/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068025330365518"/>
          <c:y val="1.2432093255799127E-2"/>
          <c:w val="0.35838454301032746"/>
          <c:h val="0.987567906744200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EF53-C33A-4C0C-8255-BB36BA2A1695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0B5A-4393-4AB7-B3DF-4CC9A91DD4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9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52D-4DE5-4698-9230-486E80A0C11B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D5A9-5559-418F-A9B6-0F9A5A9B8E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9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>
                <a:solidFill>
                  <a:srgbClr val="FF0000"/>
                </a:solidFill>
              </a:rPr>
              <a:t>* Náklady </a:t>
            </a:r>
            <a:r>
              <a:rPr lang="cs-CZ" baseline="0" dirty="0">
                <a:solidFill>
                  <a:srgbClr val="FF0000"/>
                </a:solidFill>
              </a:rPr>
              <a:t>celkem bez odměn výboru.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5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4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6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366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783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875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743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281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483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3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6407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253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56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21.11.2023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8865"/>
            <a:ext cx="1208665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414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cs-CZ" dirty="0"/>
              <a:t>. Shromáždění SVJ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cs-CZ" dirty="0"/>
              <a:t>. listopadu 202</a:t>
            </a:r>
            <a:r>
              <a:rPr lang="en-US" dirty="0"/>
              <a:t>3</a:t>
            </a:r>
            <a:endParaRPr lang="cs-CZ" dirty="0"/>
          </a:p>
          <a:p>
            <a:r>
              <a:rPr lang="cs-CZ" dirty="0"/>
              <a:t>19:00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08104" y="19320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Společenství pro dům č. p. 920</a:t>
            </a:r>
          </a:p>
          <a:p>
            <a:pPr algn="r"/>
            <a:r>
              <a:rPr lang="cs-CZ" sz="1400" dirty="0"/>
              <a:t>Hakenova 920 / 1</a:t>
            </a:r>
          </a:p>
          <a:p>
            <a:pPr algn="r"/>
            <a:r>
              <a:rPr lang="cs-CZ" sz="1400" dirty="0"/>
              <a:t>196 00 Praha 9 - Čakovice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Způsob rozúčtování služeb (11. 12. 2013):</a:t>
            </a:r>
            <a:endParaRPr lang="cs-CZ" sz="1400" dirty="0"/>
          </a:p>
          <a:p>
            <a:r>
              <a:rPr lang="cs-CZ" sz="1400" dirty="0"/>
              <a:t>„Shromáždění SVJ schvaluje s okamžitou platností následující způsob rozúčtování cen služeb na jednotlivé vlastníky: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Pro veškeré služby, které SVJ </a:t>
            </a:r>
            <a:r>
              <a:rPr lang="cs-CZ" sz="1400" dirty="0" err="1"/>
              <a:t>rozúčtovává</a:t>
            </a:r>
            <a:r>
              <a:rPr lang="cs-CZ" sz="1400" dirty="0"/>
              <a:t>, či v budoucnu bude </a:t>
            </a:r>
            <a:r>
              <a:rPr lang="cs-CZ" sz="1400" dirty="0" err="1"/>
              <a:t>rozúčtovávat</a:t>
            </a:r>
            <a:r>
              <a:rPr lang="cs-CZ" sz="1400" dirty="0"/>
              <a:t>, vlastníkům jednotek, je rozhodným kritériem pro rozúčtování velikost podílu vlastníka na společných částech, tj. plocha jednotky. Toto ustanovení se použije vždy, pokud nebude rozhodnutím Shromáždění určeno jinak.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Shromáždění SVJ dále určuje, že:</a:t>
            </a:r>
            <a:br>
              <a:rPr lang="cs-CZ" sz="1400" dirty="0"/>
            </a:br>
            <a:r>
              <a:rPr lang="cs-CZ" sz="1400" dirty="0"/>
              <a:t>- rozúčtování nákladů na správu jednotek a nákladů na odměny orgánů SVJ bude ve stejné výši pro každou jednotku, tj. bez ohledu na spoluvlastnický podíl.</a:t>
            </a:r>
            <a:br>
              <a:rPr lang="cs-CZ" sz="1400" dirty="0"/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ohřev vody se řídí příslušnými právními předpisy a Shromáždění určuje velikost základní složky na 30% a spotřební složky na 70%.</a:t>
            </a:r>
            <a:br>
              <a:rPr lang="cs-CZ" sz="1400" strike="sngStrike" dirty="0">
                <a:solidFill>
                  <a:srgbClr val="C00000"/>
                </a:solidFill>
              </a:rPr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teplo se řídí příslušnými právními předpisy a Shromáždění určuje velikost základní složky na 40% a spotřební složky na 60%.“</a:t>
            </a:r>
          </a:p>
          <a:p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6502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r>
              <a:rPr lang="cs-CZ" sz="1400" b="1" dirty="0"/>
              <a:t>Možnosti uložení peněz SVJ (24. 4. 2013):</a:t>
            </a:r>
          </a:p>
          <a:p>
            <a:r>
              <a:rPr lang="cs-CZ" sz="1400" dirty="0"/>
              <a:t>„Shromáždění SVJ schvaluje ukládání volných prostředků následujícími způsoby</a:t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Na účtech bankovních institucí s povolením činnosti v ČR</a:t>
            </a:r>
            <a:br>
              <a:rPr lang="en-US" sz="1400" dirty="0"/>
            </a:br>
            <a:r>
              <a:rPr lang="en-US" sz="1400" dirty="0">
                <a:solidFill>
                  <a:srgbClr val="FF0000"/>
                </a:solidFill>
              </a:rPr>
              <a:t>- </a:t>
            </a:r>
            <a:r>
              <a:rPr lang="cs-CZ" sz="1400" strike="sngStrike" dirty="0">
                <a:solidFill>
                  <a:srgbClr val="FF0000"/>
                </a:solidFill>
              </a:rPr>
              <a:t>Na účtech družstevních záložen s povolením činnosti v ČR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/>
              <a:t>- </a:t>
            </a:r>
            <a:r>
              <a:rPr lang="cs-CZ" sz="1400" dirty="0"/>
              <a:t>Ve státních dluhopisech České republiky</a:t>
            </a:r>
            <a:br>
              <a:rPr lang="en-US" sz="1400" dirty="0"/>
            </a:br>
            <a:br>
              <a:rPr lang="en-US" sz="1400" dirty="0"/>
            </a:br>
            <a:r>
              <a:rPr lang="cs-CZ" sz="1400" dirty="0"/>
              <a:t>Výbor je povinen učinit kroky k zajištění dostupnosti prostředků s ohledem na jejich přepokládanou potřebu.“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831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způsob vyplácení (18. 4. 2012):</a:t>
            </a:r>
            <a:endParaRPr lang="cs-CZ" sz="1400" dirty="0"/>
          </a:p>
          <a:p>
            <a:r>
              <a:rPr lang="cs-CZ" sz="1400" dirty="0"/>
              <a:t>„Výbor je v kalendářním roce oprávněn odsouhlasit proplacení faktur či dohod o provedení činnosti s členem výboru nebo osobou žijící s členem výboru ve společně domácnosti v souhrnné roční výši maximálně do výše prostředků schválených Shromážděním na odměny výboru v daném roce.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Odměny výboru si smí výbor nechat proplatit jen v takové výši, aby v součtu s ostatními výdaji proplacenými z takto vybraných záloh nepřesáhly stanovené zálohy.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 kalendářním roce, ve kterém ještě neproběhlo Shromáždění, je výbor oprávněn v každém kalendářním měsíci použít prostředky pouze do výše 1/12 schválených záloh předchozího kalendářního roku.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Případně navýšení prostředků na tyto účely je ve výhradní pravomoci Shromáždění.“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0033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Fond dlouhodobých záloh na měřiče energií (18. 4. 2012):</a:t>
            </a:r>
            <a:endParaRPr lang="cs-CZ" sz="1400" dirty="0"/>
          </a:p>
          <a:p>
            <a:r>
              <a:rPr lang="cs-CZ" sz="1400" dirty="0"/>
              <a:t>„Od příštího předpisu záloh bude zaveden druhý fond dlouhodobých záloh určený výhradně na průběžné financování pravidelných výměn vodoměrů a kalorimetrů.</a:t>
            </a:r>
            <a:br>
              <a:rPr lang="cs-CZ" sz="1400" dirty="0"/>
            </a:br>
            <a:r>
              <a:rPr lang="cs-CZ" sz="1400" dirty="0"/>
              <a:t>Výši příspěvků do tohoto fondu určuje Výbor SVJ dle svého uvážení tak, aby v době následující výměny obsahoval fond odpovídající množství prostředků na její provedení.</a:t>
            </a:r>
            <a:br>
              <a:rPr lang="cs-CZ" sz="1400" dirty="0"/>
            </a:br>
            <a:r>
              <a:rPr lang="cs-CZ" sz="1400" dirty="0"/>
              <a:t>Zálohy budou určovány na základě reálných nákladů na výměnu přístrojů v dané jednotce.“</a:t>
            </a:r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b="1" dirty="0"/>
              <a:t>Interval výměn měřičů energií (20. 4. 2011):</a:t>
            </a:r>
            <a:endParaRPr lang="cs-CZ" sz="1400" dirty="0"/>
          </a:p>
          <a:p>
            <a:r>
              <a:rPr lang="cs-CZ" sz="1400" dirty="0"/>
              <a:t>„Shromáždění SVJ souhlasí se zkrácením intervalu výměn vodoměrů na studenou vodu tak, aby výměna probíhala vždy společně s výměnou kalorimetrů a vodoměrů teplé užitkové vody.“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1328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Správa přilehlých pozemků (20. 4. 2011):</a:t>
            </a:r>
            <a:endParaRPr lang="cs-CZ" sz="1400" dirty="0"/>
          </a:p>
          <a:p>
            <a:r>
              <a:rPr lang="cs-CZ" sz="1400" dirty="0"/>
              <a:t>„Shromáždění SVJ souhlasí s tím, že přilehlý pozemek dle prohlášení vlastníka (k. u. Čakovice, pozemek č. 1280/26), bude spravován a udržován SVJ (Společenství pro dům č. p. 920/1,3, ul. Hakenova, č. p. 920/3, ul. Marie Podvalové, č. p. 920/2, 4, 6, ul. Marty Krásové, Praha 9). Zálohy na tuto údržbu budou jako doposud vybírány společně s ostatními zálohami na správu a údržbu domu a spolu s nimi také každoročně vyúčtovány.“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1458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Předpisy záloh (20. 4. 2011):</a:t>
            </a:r>
            <a:endParaRPr lang="cs-CZ" sz="1400" dirty="0"/>
          </a:p>
          <a:p>
            <a:r>
              <a:rPr lang="cs-CZ" sz="1400" dirty="0"/>
              <a:t>„Shromáždění SVJ schvaluje s okamžitou účinností způsob stanovení výše veškerých záloh s výjimkou dlouhodobých záloh takto: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služby související s užíváním jednotky, tj. zálohy na studenou vodu, teplou vodu a teplo ve výši odpovídající skutečné spotřebě, resp. skutečným nákladům jeho jednotky v předchozím kalendářním roce navýšené o 12%.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Každý člen společenství je povinen hradit zálohy na ostatní služby a na správu a údržbu domu hrazené Společenstvím neuvedené v předchozím odstavci ve výši odpovídající skutečným nákladům v předchozím kalendářním roce navýšené o 12% a/nebo navýšené o důvodně předpokládané zvýšení nákladů (např. DPH, změny smluv).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Výbor je oprávněn na základě výše zmíněných pravidel každoročně sestavit a odeslat členům společenství nový předpis záloh. A to bez zbytečného odkladu poté, co uplynou lhůty na odvolání proti ročnímu vyúčtování.“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2048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Přístupový</a:t>
            </a:r>
            <a:r>
              <a:rPr lang="en-US" b="1" dirty="0"/>
              <a:t> </a:t>
            </a:r>
            <a:r>
              <a:rPr lang="en-US" b="1" dirty="0" err="1"/>
              <a:t>systém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Přístupový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systém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3888134"/>
          </a:xfrm>
        </p:spPr>
        <p:txBody>
          <a:bodyPr>
            <a:normAutofit/>
          </a:bodyPr>
          <a:lstStyle/>
          <a:p>
            <a:pPr lvl="0"/>
            <a:r>
              <a:rPr lang="en-US" sz="1400" b="1" dirty="0"/>
              <a:t>15 let stare </a:t>
            </a:r>
            <a:r>
              <a:rPr lang="en-US" sz="1400" b="1" dirty="0" err="1"/>
              <a:t>čtečky</a:t>
            </a:r>
            <a:r>
              <a:rPr lang="en-US" sz="1400" b="1" dirty="0"/>
              <a:t>, </a:t>
            </a:r>
            <a:r>
              <a:rPr lang="en-US" sz="1400" b="1" dirty="0" err="1"/>
              <a:t>staré</a:t>
            </a:r>
            <a:r>
              <a:rPr lang="en-US" sz="1400" b="1" dirty="0"/>
              <a:t> </a:t>
            </a:r>
            <a:r>
              <a:rPr lang="en-US" sz="1400" b="1" dirty="0" err="1"/>
              <a:t>čipy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technologie</a:t>
            </a:r>
            <a:endParaRPr lang="en-US" sz="1400" b="1" dirty="0"/>
          </a:p>
          <a:p>
            <a:pPr lvl="0"/>
            <a:r>
              <a:rPr lang="en-US" sz="1400" b="1" dirty="0" err="1"/>
              <a:t>Už</a:t>
            </a:r>
            <a:r>
              <a:rPr lang="en-US" sz="1400" b="1" dirty="0"/>
              <a:t> </a:t>
            </a:r>
            <a:r>
              <a:rPr lang="en-US" sz="1400" b="1" dirty="0" err="1"/>
              <a:t>velmi</a:t>
            </a:r>
            <a:r>
              <a:rPr lang="en-US" sz="1400" b="1" dirty="0"/>
              <a:t> </a:t>
            </a:r>
            <a:r>
              <a:rPr lang="en-US" sz="1400" b="1" dirty="0" err="1"/>
              <a:t>malá</a:t>
            </a:r>
            <a:r>
              <a:rPr lang="en-US" sz="1400" b="1" dirty="0"/>
              <a:t> </a:t>
            </a:r>
            <a:r>
              <a:rPr lang="en-US" sz="1400" b="1" dirty="0" err="1"/>
              <a:t>bezpečnost</a:t>
            </a:r>
            <a:r>
              <a:rPr lang="en-US" sz="1400" b="1" dirty="0"/>
              <a:t>, </a:t>
            </a:r>
            <a:r>
              <a:rPr lang="en-US" sz="1400" b="1" dirty="0" err="1"/>
              <a:t>náchylný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</a:t>
            </a:r>
            <a:r>
              <a:rPr lang="en-US" sz="1400" b="1" dirty="0" err="1"/>
              <a:t>útok</a:t>
            </a:r>
            <a:r>
              <a:rPr lang="en-US" sz="1400" b="1" dirty="0"/>
              <a:t> </a:t>
            </a:r>
            <a:r>
              <a:rPr lang="en-US" sz="1400" b="1" dirty="0" err="1"/>
              <a:t>kopírováním</a:t>
            </a:r>
            <a:endParaRPr lang="en-US" sz="1400" b="1" dirty="0"/>
          </a:p>
          <a:p>
            <a:pPr lvl="0"/>
            <a:r>
              <a:rPr lang="en-US" sz="1400" b="1" dirty="0" err="1"/>
              <a:t>Snižuje</a:t>
            </a:r>
            <a:r>
              <a:rPr lang="en-US" sz="1400" b="1" dirty="0"/>
              <a:t> se </a:t>
            </a:r>
            <a:r>
              <a:rPr lang="en-US" sz="1400" b="1" dirty="0" err="1"/>
              <a:t>dostupnost</a:t>
            </a:r>
            <a:r>
              <a:rPr lang="en-US" sz="1400" b="1" dirty="0"/>
              <a:t> </a:t>
            </a:r>
            <a:r>
              <a:rPr lang="en-US" sz="1400" b="1" dirty="0" err="1"/>
              <a:t>čipů</a:t>
            </a:r>
            <a:r>
              <a:rPr lang="en-US" sz="1400" b="1" dirty="0"/>
              <a:t> a </a:t>
            </a:r>
            <a:r>
              <a:rPr lang="en-US" sz="1400" b="1" dirty="0" err="1"/>
              <a:t>roste</a:t>
            </a:r>
            <a:r>
              <a:rPr lang="en-US" sz="1400" b="1" dirty="0"/>
              <a:t> </a:t>
            </a:r>
            <a:r>
              <a:rPr lang="en-US" sz="1400" b="1" dirty="0" err="1"/>
              <a:t>jejich</a:t>
            </a:r>
            <a:r>
              <a:rPr lang="en-US" sz="1400" b="1" dirty="0"/>
              <a:t> </a:t>
            </a:r>
            <a:r>
              <a:rPr lang="en-US" sz="1400" b="1" dirty="0" err="1"/>
              <a:t>cena</a:t>
            </a:r>
            <a:endParaRPr lang="en-US" sz="1400" b="1" dirty="0"/>
          </a:p>
          <a:p>
            <a:pPr lvl="0"/>
            <a:endParaRPr lang="en-US" sz="1400" b="1" dirty="0"/>
          </a:p>
          <a:p>
            <a:pPr lvl="0"/>
            <a:r>
              <a:rPr lang="en-US" sz="1400" b="1" dirty="0" err="1"/>
              <a:t>Život</a:t>
            </a:r>
            <a:r>
              <a:rPr lang="en-US" sz="1400" b="1" dirty="0"/>
              <a:t> se </a:t>
            </a:r>
            <a:r>
              <a:rPr lang="en-US" sz="1400" b="1" dirty="0" err="1"/>
              <a:t>nám</a:t>
            </a:r>
            <a:r>
              <a:rPr lang="en-US" sz="1400" b="1" dirty="0"/>
              <a:t> </a:t>
            </a:r>
            <a:r>
              <a:rPr lang="en-US" sz="1400" b="1" dirty="0" err="1"/>
              <a:t>přesouvá</a:t>
            </a:r>
            <a:r>
              <a:rPr lang="en-US" sz="1400" b="1" dirty="0"/>
              <a:t> do </a:t>
            </a:r>
            <a:r>
              <a:rPr lang="en-US" sz="1400" b="1" dirty="0" err="1"/>
              <a:t>mobilu</a:t>
            </a:r>
            <a:endParaRPr lang="en-US" sz="1400" b="1" dirty="0"/>
          </a:p>
          <a:p>
            <a:pPr lvl="0"/>
            <a:r>
              <a:rPr lang="en-US" sz="1400" b="1" dirty="0" err="1"/>
              <a:t>Nové</a:t>
            </a:r>
            <a:r>
              <a:rPr lang="en-US" sz="1400" b="1" dirty="0"/>
              <a:t> </a:t>
            </a:r>
            <a:r>
              <a:rPr lang="en-US" sz="1400" b="1" dirty="0" err="1"/>
              <a:t>čtečky</a:t>
            </a:r>
            <a:r>
              <a:rPr lang="en-US" sz="1400" b="1" dirty="0"/>
              <a:t> s Bluetooth a NFC </a:t>
            </a:r>
          </a:p>
          <a:p>
            <a:pPr lvl="0"/>
            <a:r>
              <a:rPr lang="en-US" sz="1400" b="1" dirty="0" err="1"/>
              <a:t>Univerzálnější</a:t>
            </a:r>
            <a:r>
              <a:rPr lang="en-US" sz="1400" b="1" dirty="0"/>
              <a:t> </a:t>
            </a:r>
            <a:r>
              <a:rPr lang="en-US" sz="1400" b="1" dirty="0" err="1"/>
              <a:t>použití</a:t>
            </a:r>
            <a:r>
              <a:rPr lang="en-US" sz="1400" b="1" dirty="0"/>
              <a:t> – </a:t>
            </a:r>
            <a:r>
              <a:rPr lang="en-US" sz="1400" b="1" dirty="0" err="1"/>
              <a:t>jedním</a:t>
            </a:r>
            <a:r>
              <a:rPr lang="en-US" sz="1400" b="1" dirty="0"/>
              <a:t> </a:t>
            </a:r>
            <a:r>
              <a:rPr lang="en-US" sz="1400" b="1" dirty="0" err="1"/>
              <a:t>mobilem</a:t>
            </a:r>
            <a:r>
              <a:rPr lang="en-US" sz="1400" b="1" dirty="0"/>
              <a:t> </a:t>
            </a:r>
            <a:r>
              <a:rPr lang="en-US" sz="1400" b="1" dirty="0" err="1"/>
              <a:t>otevřít</a:t>
            </a:r>
            <a:r>
              <a:rPr lang="en-US" sz="1400" b="1" dirty="0"/>
              <a:t> </a:t>
            </a:r>
            <a:r>
              <a:rPr lang="en-US" sz="1400" b="1" dirty="0" err="1"/>
              <a:t>vchod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garáž</a:t>
            </a:r>
            <a:endParaRPr lang="en-US" sz="1400" b="1" dirty="0"/>
          </a:p>
          <a:p>
            <a:pPr lvl="0"/>
            <a:r>
              <a:rPr lang="en-US" sz="1400" b="1" dirty="0" err="1"/>
              <a:t>Čipy</a:t>
            </a:r>
            <a:r>
              <a:rPr lang="en-US" sz="1400" b="1" dirty="0"/>
              <a:t> </a:t>
            </a:r>
            <a:r>
              <a:rPr lang="en-US" sz="1400" b="1" dirty="0" err="1"/>
              <a:t>Mifare</a:t>
            </a:r>
            <a:r>
              <a:rPr lang="en-US" sz="1400" b="1" dirty="0"/>
              <a:t> </a:t>
            </a:r>
            <a:r>
              <a:rPr lang="en-US" sz="1400" b="1" dirty="0" err="1"/>
              <a:t>DESfire</a:t>
            </a:r>
            <a:r>
              <a:rPr lang="en-US" sz="1400" b="1" dirty="0"/>
              <a:t> + </a:t>
            </a:r>
            <a:r>
              <a:rPr lang="en-US" sz="1400" b="1" dirty="0" err="1"/>
              <a:t>dodatečné</a:t>
            </a:r>
            <a:r>
              <a:rPr lang="en-US" sz="1400" b="1" dirty="0"/>
              <a:t> </a:t>
            </a:r>
            <a:r>
              <a:rPr lang="en-US" sz="1400" b="1" dirty="0" err="1"/>
              <a:t>šifrování</a:t>
            </a:r>
            <a:r>
              <a:rPr lang="en-US" sz="1400" b="1" dirty="0"/>
              <a:t>, </a:t>
            </a:r>
            <a:r>
              <a:rPr lang="en-US" sz="1400" b="1" dirty="0" err="1"/>
              <a:t>nelze</a:t>
            </a:r>
            <a:r>
              <a:rPr lang="en-US" sz="1400" b="1" dirty="0"/>
              <a:t> </a:t>
            </a:r>
            <a:r>
              <a:rPr lang="en-US" sz="1400" b="1" dirty="0" err="1"/>
              <a:t>kopírovat</a:t>
            </a:r>
            <a:endParaRPr lang="en-US" sz="1400" b="1" dirty="0"/>
          </a:p>
          <a:p>
            <a:pPr lvl="0"/>
            <a:endParaRPr lang="en-US" sz="1400" b="1" dirty="0"/>
          </a:p>
          <a:p>
            <a:pPr lvl="0"/>
            <a:r>
              <a:rPr lang="en-US" sz="1400" b="1" dirty="0" err="1"/>
              <a:t>Zahrnuje</a:t>
            </a:r>
            <a:r>
              <a:rPr lang="en-US" sz="1400" b="1" dirty="0"/>
              <a:t> </a:t>
            </a:r>
            <a:r>
              <a:rPr lang="en-US" sz="1400" b="1" dirty="0" err="1"/>
              <a:t>i</a:t>
            </a:r>
            <a:r>
              <a:rPr lang="en-US" sz="1400" b="1" dirty="0"/>
              <a:t> </a:t>
            </a:r>
            <a:r>
              <a:rPr lang="en-US" sz="1400" b="1" dirty="0" err="1"/>
              <a:t>výměnu</a:t>
            </a:r>
            <a:r>
              <a:rPr lang="en-US" sz="1400" b="1" dirty="0"/>
              <a:t> </a:t>
            </a:r>
            <a:r>
              <a:rPr lang="en-US" sz="1400" b="1" dirty="0" err="1"/>
              <a:t>všech</a:t>
            </a:r>
            <a:r>
              <a:rPr lang="en-US" sz="1400" b="1" dirty="0"/>
              <a:t> </a:t>
            </a:r>
            <a:r>
              <a:rPr lang="en-US" sz="1400" b="1" dirty="0" err="1"/>
              <a:t>čipů</a:t>
            </a:r>
            <a:endParaRPr lang="en-US" sz="1400" b="1" dirty="0"/>
          </a:p>
          <a:p>
            <a:pPr lvl="0"/>
            <a:r>
              <a:rPr lang="en-US" sz="1400" b="1" dirty="0" err="1"/>
              <a:t>Aktualizace</a:t>
            </a:r>
            <a:r>
              <a:rPr lang="en-US" sz="1400" b="1" dirty="0"/>
              <a:t> evidence</a:t>
            </a:r>
          </a:p>
          <a:p>
            <a:pPr lvl="0"/>
            <a:r>
              <a:rPr lang="en-US" sz="1400" b="1" dirty="0"/>
              <a:t>3 </a:t>
            </a:r>
            <a:r>
              <a:rPr lang="en-US" sz="1400" b="1" dirty="0" err="1"/>
              <a:t>nové</a:t>
            </a:r>
            <a:r>
              <a:rPr lang="en-US" sz="1400" b="1" dirty="0"/>
              <a:t> </a:t>
            </a:r>
            <a:r>
              <a:rPr lang="en-US" sz="1400" b="1" dirty="0" err="1"/>
              <a:t>čtečky</a:t>
            </a:r>
            <a:r>
              <a:rPr lang="en-US" sz="1400" b="1" dirty="0"/>
              <a:t> </a:t>
            </a:r>
            <a:r>
              <a:rPr lang="en-US" sz="1400" b="1" dirty="0" err="1"/>
              <a:t>ke</a:t>
            </a:r>
            <a:r>
              <a:rPr lang="en-US" sz="1400" b="1" dirty="0"/>
              <a:t> </a:t>
            </a:r>
            <a:r>
              <a:rPr lang="en-US" sz="1400" b="1" dirty="0" err="1"/>
              <a:t>garážím</a:t>
            </a:r>
            <a:endParaRPr lang="en-US" sz="1400" b="1" dirty="0"/>
          </a:p>
          <a:p>
            <a:pPr lvl="0"/>
            <a:endParaRPr lang="en-US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DF1EE-DE19-E1DE-44E2-EE40FB19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5" y="1781175"/>
            <a:ext cx="2562225" cy="3933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97AE5E-9F5A-32AB-81C7-0777AE1DF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69" y="3721596"/>
            <a:ext cx="1707462" cy="18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4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Přístupový</a:t>
            </a:r>
            <a:r>
              <a:rPr lang="en-US" b="1" dirty="0"/>
              <a:t> </a:t>
            </a:r>
            <a:r>
              <a:rPr lang="en-US" b="1" dirty="0" err="1"/>
              <a:t>systém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Přístupový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systém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949FEA-C01B-632F-B2DE-47E332C82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81365"/>
            <a:ext cx="5040560" cy="1520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46903B-6E3B-E15D-0417-1C2DA4EB4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785492"/>
            <a:ext cx="3578777" cy="285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8CE9EE-2AA5-8450-C57E-4A5C406DA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146" y="3724601"/>
            <a:ext cx="2151442" cy="18853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44403C-7C1F-5BEE-A1FA-3F6F864FA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239" y="4618688"/>
            <a:ext cx="1029841" cy="10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4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Přístupový</a:t>
            </a:r>
            <a:r>
              <a:rPr lang="en-US" b="1" dirty="0"/>
              <a:t> </a:t>
            </a:r>
            <a:r>
              <a:rPr lang="en-US" b="1" dirty="0" err="1"/>
              <a:t>systém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Přístupový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systém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E9A49FE-7AA2-F3F4-DF0C-C35007591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51744"/>
              </p:ext>
            </p:extLst>
          </p:nvPr>
        </p:nvGraphicFramePr>
        <p:xfrm>
          <a:off x="2033228" y="1561356"/>
          <a:ext cx="6096000" cy="2936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766890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295940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32096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Položka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Popis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Čipy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 </a:t>
                      </a:r>
                      <a:r>
                        <a:rPr lang="en-US" dirty="0" err="1"/>
                        <a:t>kusů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nových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čipů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 </a:t>
                      </a:r>
                      <a:r>
                        <a:rPr lang="en-US" dirty="0" err="1"/>
                        <a:t>tisíc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4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Materiál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</a:t>
                      </a:r>
                      <a:r>
                        <a:rPr lang="en-US" dirty="0" err="1"/>
                        <a:t>nových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čteček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DESfire</a:t>
                      </a:r>
                      <a:r>
                        <a:rPr lang="en-US" dirty="0"/>
                        <a:t>, NFC, BLE) plus </a:t>
                      </a:r>
                      <a:r>
                        <a:rPr lang="en-US" dirty="0" err="1"/>
                        <a:t>příslušenství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 </a:t>
                      </a:r>
                      <a:r>
                        <a:rPr lang="en-US" dirty="0" err="1"/>
                        <a:t>tisíc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8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Práce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Montáž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oživení</a:t>
                      </a:r>
                      <a:r>
                        <a:rPr lang="en-US" dirty="0"/>
                        <a:t>, testy, </a:t>
                      </a:r>
                      <a:r>
                        <a:rPr lang="en-US" dirty="0" err="1"/>
                        <a:t>zaškolení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 </a:t>
                      </a:r>
                      <a:r>
                        <a:rPr lang="en-US" dirty="0" err="1"/>
                        <a:t>tisíc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86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/>
                        <a:t>Celkem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302 </a:t>
                      </a:r>
                      <a:r>
                        <a:rPr lang="en-US" b="1" dirty="0" err="1"/>
                        <a:t>tisíc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8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Přístupový</a:t>
            </a:r>
            <a:r>
              <a:rPr lang="en-US" b="1" dirty="0"/>
              <a:t> </a:t>
            </a:r>
            <a:r>
              <a:rPr lang="en-US" b="1" dirty="0" err="1"/>
              <a:t>systém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Přístupový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systém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 txBox="1">
            <a:spLocks/>
          </p:cNvSpPr>
          <p:nvPr/>
        </p:nvSpPr>
        <p:spPr>
          <a:xfrm>
            <a:off x="1475656" y="1561356"/>
            <a:ext cx="7199313" cy="398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„Shromáždění SVJ </a:t>
            </a:r>
            <a:r>
              <a:rPr lang="en-US" sz="2400" dirty="0" err="1"/>
              <a:t>schvaluje</a:t>
            </a:r>
            <a:r>
              <a:rPr lang="en-US" sz="2400" dirty="0"/>
              <a:t> </a:t>
            </a:r>
            <a:r>
              <a:rPr lang="en-US" sz="2400" dirty="0" err="1"/>
              <a:t>modernizaci</a:t>
            </a:r>
            <a:r>
              <a:rPr lang="en-US" sz="2400" dirty="0"/>
              <a:t> </a:t>
            </a:r>
            <a:r>
              <a:rPr lang="en-US" sz="2400" dirty="0" err="1"/>
              <a:t>přístupového</a:t>
            </a:r>
            <a:r>
              <a:rPr lang="en-US" sz="2400" dirty="0"/>
              <a:t> </a:t>
            </a:r>
            <a:r>
              <a:rPr lang="en-US" sz="2400" dirty="0" err="1"/>
              <a:t>systému</a:t>
            </a:r>
            <a:r>
              <a:rPr lang="en-US" sz="2400" dirty="0"/>
              <a:t> v </a:t>
            </a:r>
            <a:r>
              <a:rPr lang="en-US" sz="2400" dirty="0" err="1"/>
              <a:t>domě</a:t>
            </a:r>
            <a:r>
              <a:rPr lang="en-US" sz="2400" dirty="0"/>
              <a:t> </a:t>
            </a:r>
            <a:r>
              <a:rPr lang="en-US" sz="2400" dirty="0" err="1"/>
              <a:t>dle</a:t>
            </a:r>
            <a:r>
              <a:rPr lang="en-US" sz="2400" dirty="0"/>
              <a:t> </a:t>
            </a:r>
            <a:r>
              <a:rPr lang="en-US" sz="2400" dirty="0" err="1"/>
              <a:t>předložené</a:t>
            </a:r>
            <a:r>
              <a:rPr lang="en-US" sz="2400" dirty="0"/>
              <a:t> </a:t>
            </a:r>
            <a:r>
              <a:rPr lang="en-US" sz="2400" dirty="0" err="1"/>
              <a:t>nabídky</a:t>
            </a:r>
            <a:r>
              <a:rPr lang="en-US" sz="2400" dirty="0"/>
              <a:t>.</a:t>
            </a: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Předpokládaná cena akce je </a:t>
            </a:r>
            <a:r>
              <a:rPr lang="en-US" sz="2400" dirty="0"/>
              <a:t>31</a:t>
            </a:r>
            <a:r>
              <a:rPr lang="cs-CZ" sz="2400" dirty="0"/>
              <a:t>0.000 Kč a bude uhrazena z dlouhodobých záloh.“</a:t>
            </a:r>
          </a:p>
        </p:txBody>
      </p:sp>
    </p:spTree>
    <p:extLst>
      <p:ext uri="{BB962C8B-B14F-4D97-AF65-F5344CB8AC3E}">
        <p14:creationId xmlns:p14="http://schemas.microsoft.com/office/powerpoint/2010/main" val="315804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a volby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476375" y="1345332"/>
            <a:ext cx="7199313" cy="410455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Zahájení </a:t>
            </a:r>
            <a:endParaRPr lang="en-US" sz="2400" dirty="0"/>
          </a:p>
          <a:p>
            <a:pPr algn="just"/>
            <a:r>
              <a:rPr lang="cs-CZ" sz="2400" dirty="0"/>
              <a:t>Volba zapisovatele</a:t>
            </a:r>
          </a:p>
          <a:p>
            <a:pPr lvl="1" algn="just"/>
            <a:r>
              <a:rPr lang="cs-CZ" sz="2400" dirty="0"/>
              <a:t>???</a:t>
            </a:r>
            <a:r>
              <a:rPr lang="en-US" sz="2400" dirty="0"/>
              <a:t> </a:t>
            </a:r>
            <a:endParaRPr lang="cs-CZ" sz="2400" dirty="0"/>
          </a:p>
          <a:p>
            <a:pPr algn="just"/>
            <a:r>
              <a:rPr lang="cs-CZ" sz="2400" dirty="0"/>
              <a:t>Volba ověřovatelů</a:t>
            </a:r>
          </a:p>
          <a:p>
            <a:pPr lvl="1" algn="just"/>
            <a:r>
              <a:rPr lang="cs-CZ" sz="2400" dirty="0"/>
              <a:t> ???</a:t>
            </a:r>
          </a:p>
          <a:p>
            <a:pPr algn="just"/>
            <a:r>
              <a:rPr lang="cs-CZ" sz="2400" dirty="0"/>
              <a:t>Volba skrutátorů</a:t>
            </a:r>
          </a:p>
          <a:p>
            <a:pPr lvl="1" algn="just"/>
            <a:r>
              <a:rPr lang="cs-CZ" sz="2400" dirty="0"/>
              <a:t>???</a:t>
            </a:r>
            <a:r>
              <a:rPr lang="en-US" sz="2400" dirty="0"/>
              <a:t>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/>
              <a:t>Odvodňovací</a:t>
            </a:r>
            <a:r>
              <a:rPr lang="en-US" b="1" u="sng" dirty="0"/>
              <a:t> </a:t>
            </a:r>
            <a:r>
              <a:rPr lang="en-US" b="1" u="sng" dirty="0" err="1"/>
              <a:t>příkopy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Odvodňovací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příkopy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30B242D0-9CE2-2E2C-E265-BBBB71461D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10415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 err="1"/>
              <a:t>Příkopy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dešťovou</a:t>
            </a:r>
            <a:r>
              <a:rPr lang="en-US" sz="2400" b="1" dirty="0"/>
              <a:t> </a:t>
            </a:r>
            <a:r>
              <a:rPr lang="en-US" sz="2400" b="1" dirty="0" err="1"/>
              <a:t>vodu</a:t>
            </a:r>
            <a:r>
              <a:rPr lang="en-US" sz="2400" b="1" dirty="0"/>
              <a:t> </a:t>
            </a:r>
            <a:r>
              <a:rPr lang="en-US" sz="2400" b="1" dirty="0" err="1"/>
              <a:t>kolem</a:t>
            </a:r>
            <a:r>
              <a:rPr lang="en-US" sz="2400" b="1" dirty="0"/>
              <a:t> </a:t>
            </a:r>
            <a:r>
              <a:rPr lang="en-US" sz="2400" b="1" dirty="0" err="1"/>
              <a:t>celého</a:t>
            </a:r>
            <a:r>
              <a:rPr lang="en-US" sz="2400" b="1" dirty="0"/>
              <a:t> </a:t>
            </a:r>
            <a:r>
              <a:rPr lang="en-US" sz="2400" b="1" dirty="0" err="1"/>
              <a:t>areálu</a:t>
            </a:r>
            <a:endParaRPr lang="en-US" sz="2400" b="1" dirty="0"/>
          </a:p>
          <a:p>
            <a:pPr lvl="0"/>
            <a:r>
              <a:rPr lang="en-US" sz="2400" b="1" dirty="0"/>
              <a:t>Za 15 let </a:t>
            </a:r>
            <a:r>
              <a:rPr lang="en-US" sz="2400" b="1" dirty="0" err="1"/>
              <a:t>prakticky</a:t>
            </a:r>
            <a:r>
              <a:rPr lang="en-US" sz="2400" b="1" dirty="0"/>
              <a:t> </a:t>
            </a:r>
            <a:r>
              <a:rPr lang="en-US" sz="2400" b="1" dirty="0" err="1"/>
              <a:t>žádná</a:t>
            </a:r>
            <a:r>
              <a:rPr lang="en-US" sz="2400" b="1" dirty="0"/>
              <a:t> </a:t>
            </a:r>
            <a:r>
              <a:rPr lang="en-US" sz="2400" b="1" dirty="0" err="1"/>
              <a:t>údržba</a:t>
            </a:r>
            <a:endParaRPr lang="en-US" sz="2400" b="1" dirty="0"/>
          </a:p>
          <a:p>
            <a:pPr lvl="0"/>
            <a:r>
              <a:rPr lang="en-US" sz="2400" b="1" dirty="0" err="1"/>
              <a:t>Posledních</a:t>
            </a:r>
            <a:r>
              <a:rPr lang="en-US" sz="2400" b="1" dirty="0"/>
              <a:t> 8-10 let ani </a:t>
            </a:r>
            <a:r>
              <a:rPr lang="en-US" sz="2400" b="1" dirty="0" err="1"/>
              <a:t>kontroly</a:t>
            </a:r>
            <a:r>
              <a:rPr lang="en-US" sz="2400" b="1" dirty="0"/>
              <a:t> / </a:t>
            </a:r>
            <a:r>
              <a:rPr lang="en-US" sz="2400" b="1" dirty="0" err="1"/>
              <a:t>revize</a:t>
            </a:r>
            <a:endParaRPr lang="en-US" sz="2400" b="1" dirty="0"/>
          </a:p>
          <a:p>
            <a:pPr lvl="0"/>
            <a:r>
              <a:rPr lang="en-US" sz="2400" b="1" dirty="0" err="1"/>
              <a:t>Systém</a:t>
            </a:r>
            <a:r>
              <a:rPr lang="en-US" sz="2400" b="1" dirty="0"/>
              <a:t> </a:t>
            </a:r>
            <a:r>
              <a:rPr lang="en-US" sz="2400" b="1" dirty="0" err="1"/>
              <a:t>začiná</a:t>
            </a:r>
            <a:r>
              <a:rPr lang="en-US" sz="2400" b="1" dirty="0"/>
              <a:t> </a:t>
            </a:r>
            <a:r>
              <a:rPr lang="en-US" sz="2400" b="1" dirty="0" err="1"/>
              <a:t>být</a:t>
            </a:r>
            <a:r>
              <a:rPr lang="en-US" sz="2400" b="1" dirty="0"/>
              <a:t> </a:t>
            </a:r>
            <a:r>
              <a:rPr lang="en-US" sz="2400" b="1" dirty="0" err="1"/>
              <a:t>očividně</a:t>
            </a:r>
            <a:r>
              <a:rPr lang="en-US" sz="2400" b="1" dirty="0"/>
              <a:t> </a:t>
            </a:r>
            <a:r>
              <a:rPr lang="en-US" sz="2400" b="1" dirty="0" err="1"/>
              <a:t>zanedbaný</a:t>
            </a:r>
            <a:endParaRPr lang="en-US" sz="2400" b="1" dirty="0"/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V </a:t>
            </a:r>
            <a:r>
              <a:rPr lang="en-US" sz="2400" b="1" dirty="0" err="1"/>
              <a:t>roce</a:t>
            </a:r>
            <a:r>
              <a:rPr lang="en-US" sz="2400" b="1" dirty="0"/>
              <a:t> 2022 </a:t>
            </a:r>
            <a:r>
              <a:rPr lang="en-US" sz="2400" b="1" dirty="0" err="1"/>
              <a:t>provedena</a:t>
            </a:r>
            <a:r>
              <a:rPr lang="en-US" sz="2400" b="1" dirty="0"/>
              <a:t> </a:t>
            </a:r>
            <a:r>
              <a:rPr lang="en-US" sz="2400" b="1" dirty="0" err="1"/>
              <a:t>velká</a:t>
            </a:r>
            <a:r>
              <a:rPr lang="en-US" sz="2400" b="1" dirty="0"/>
              <a:t> </a:t>
            </a:r>
            <a:r>
              <a:rPr lang="en-US" sz="2400" b="1" dirty="0" err="1"/>
              <a:t>revize</a:t>
            </a:r>
            <a:r>
              <a:rPr lang="en-US" sz="2400" b="1" dirty="0"/>
              <a:t> a </a:t>
            </a:r>
            <a:r>
              <a:rPr lang="en-US" sz="2400" b="1" dirty="0" err="1"/>
              <a:t>zpracován</a:t>
            </a:r>
            <a:r>
              <a:rPr lang="en-US" sz="2400" b="1" dirty="0"/>
              <a:t> </a:t>
            </a:r>
            <a:r>
              <a:rPr lang="en-US" sz="2400" b="1" dirty="0" err="1"/>
              <a:t>návrh</a:t>
            </a:r>
            <a:r>
              <a:rPr lang="en-US" sz="2400" b="1" dirty="0"/>
              <a:t> </a:t>
            </a:r>
            <a:r>
              <a:rPr lang="en-US" sz="2400" b="1" dirty="0" err="1"/>
              <a:t>oprav</a:t>
            </a:r>
            <a:endParaRPr lang="en-US" sz="2400" b="1" dirty="0"/>
          </a:p>
          <a:p>
            <a:pPr lvl="0"/>
            <a:r>
              <a:rPr lang="en-US" sz="2400" b="1" dirty="0"/>
              <a:t>V </a:t>
            </a:r>
            <a:r>
              <a:rPr lang="en-US" sz="2400" b="1" dirty="0" err="1"/>
              <a:t>roce</a:t>
            </a:r>
            <a:r>
              <a:rPr lang="en-US" sz="2400" b="1" dirty="0"/>
              <a:t> 2023 </a:t>
            </a:r>
            <a:r>
              <a:rPr lang="en-US" sz="2400" b="1" dirty="0" err="1"/>
              <a:t>zpracován</a:t>
            </a:r>
            <a:r>
              <a:rPr lang="en-US" sz="2400" b="1" dirty="0"/>
              <a:t> </a:t>
            </a:r>
            <a:r>
              <a:rPr lang="en-US" sz="2400" b="1" dirty="0" err="1"/>
              <a:t>položkový</a:t>
            </a:r>
            <a:r>
              <a:rPr lang="en-US" sz="2400" b="1" dirty="0"/>
              <a:t> </a:t>
            </a:r>
            <a:r>
              <a:rPr lang="en-US" sz="2400" b="1" dirty="0" err="1"/>
              <a:t>rozpočet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výběrové</a:t>
            </a:r>
            <a:r>
              <a:rPr lang="en-US" sz="2400" b="1" dirty="0"/>
              <a:t> </a:t>
            </a:r>
            <a:r>
              <a:rPr lang="en-US" sz="2400" b="1" dirty="0" err="1"/>
              <a:t>řízení</a:t>
            </a:r>
            <a:endParaRPr lang="en-US" sz="2400" b="1" dirty="0"/>
          </a:p>
          <a:p>
            <a:pPr lvl="0"/>
            <a:r>
              <a:rPr lang="en-US" sz="2400" b="1" dirty="0" err="1"/>
              <a:t>Odhad</a:t>
            </a:r>
            <a:r>
              <a:rPr lang="en-US" sz="2400" b="1" dirty="0"/>
              <a:t> </a:t>
            </a:r>
            <a:r>
              <a:rPr lang="en-US" sz="2400" b="1" dirty="0" err="1"/>
              <a:t>ceny</a:t>
            </a:r>
            <a:r>
              <a:rPr lang="en-US" sz="2400" b="1" dirty="0"/>
              <a:t> </a:t>
            </a:r>
            <a:r>
              <a:rPr lang="en-US" sz="2400" b="1" dirty="0" err="1"/>
              <a:t>oprav</a:t>
            </a:r>
            <a:r>
              <a:rPr lang="en-US" sz="2400" b="1" dirty="0"/>
              <a:t> </a:t>
            </a:r>
            <a:r>
              <a:rPr lang="en-US" sz="2400" b="1" dirty="0" err="1"/>
              <a:t>cca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výši</a:t>
            </a:r>
            <a:r>
              <a:rPr lang="en-US" sz="2400" b="1" dirty="0"/>
              <a:t> </a:t>
            </a:r>
            <a:r>
              <a:rPr lang="en-US" sz="2400" b="1" dirty="0" err="1"/>
              <a:t>jednoho</a:t>
            </a:r>
            <a:r>
              <a:rPr lang="en-US" sz="2400" b="1" dirty="0"/>
              <a:t> </a:t>
            </a:r>
            <a:r>
              <a:rPr lang="en-US" sz="2400" b="1" dirty="0" err="1"/>
              <a:t>ročního</a:t>
            </a:r>
            <a:r>
              <a:rPr lang="en-US" sz="2400" b="1" dirty="0"/>
              <a:t> </a:t>
            </a:r>
            <a:r>
              <a:rPr lang="en-US" sz="2400" b="1" dirty="0" err="1"/>
              <a:t>rozpočtu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zeleň</a:t>
            </a:r>
            <a:r>
              <a:rPr lang="en-US" sz="2400" b="1" dirty="0"/>
              <a:t>, </a:t>
            </a:r>
            <a:r>
              <a:rPr lang="en-US" sz="2400" b="1" dirty="0" err="1"/>
              <a:t>zhruba</a:t>
            </a:r>
            <a:r>
              <a:rPr lang="en-US" sz="2400" b="1" dirty="0"/>
              <a:t> 400 </a:t>
            </a:r>
            <a:r>
              <a:rPr lang="en-US" sz="2400" b="1" dirty="0" err="1"/>
              <a:t>tisíc</a:t>
            </a:r>
            <a:endParaRPr lang="en-US" sz="2400" b="1" dirty="0"/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194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/>
              <a:t>Odvodňovací</a:t>
            </a:r>
            <a:r>
              <a:rPr lang="en-US" b="1" u="sng" dirty="0"/>
              <a:t> </a:t>
            </a:r>
            <a:r>
              <a:rPr lang="en-US" b="1" u="sng" dirty="0" err="1"/>
              <a:t>příkopy</a:t>
            </a:r>
            <a:r>
              <a:rPr lang="cs-CZ" b="1" u="sng" dirty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Odvodňovací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příkopy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6AFD1-1D8B-298B-3387-F361B97C1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81365"/>
            <a:ext cx="4588438" cy="373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87925-85E5-ABC4-CDBB-4C1AF99C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801716"/>
            <a:ext cx="6588224" cy="806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578204-F259-6AE9-5532-60A29D135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181365"/>
            <a:ext cx="2470318" cy="1634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C0C35F-A820-4C27-795D-7EA5F947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2991540"/>
            <a:ext cx="2468773" cy="16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1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Různé a diskuze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297362"/>
          </a:xfrm>
        </p:spPr>
        <p:txBody>
          <a:bodyPr>
            <a:normAutofit/>
          </a:bodyPr>
          <a:lstStyle/>
          <a:p>
            <a:r>
              <a:rPr lang="cs-CZ" sz="2000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Různé a diskuze</a:t>
            </a:r>
            <a:endParaRPr lang="cs-CZ" sz="8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Děkujeme za váš čas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Výbor SVJ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2065412"/>
            <a:ext cx="7199313" cy="338447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„Shromáždění SVJ bere na vědomí ústní zprávu o činnosti výboru SVJ za minulé období.“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činnosti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5017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27112"/>
              </p:ext>
            </p:extLst>
          </p:nvPr>
        </p:nvGraphicFramePr>
        <p:xfrm>
          <a:off x="1475656" y="1273324"/>
          <a:ext cx="7488833" cy="4248471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95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114709877"/>
                    </a:ext>
                  </a:extLst>
                </a:gridCol>
                <a:gridCol w="1005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7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60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20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 (20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ění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oproti 20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598631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odpad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úklid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elektřinu společných prostor vč. Garáží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ostatní služby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Pojištění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byty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garáže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teplo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ohřev teplé vody (315.033+035)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vodné, stočné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revizi a údržbu technologií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revizi a údržbu technologií – garáže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úklid garáží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společné služby v areálu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u="none" strike="noStrike" kern="1200" dirty="0">
                          <a:effectLst/>
                        </a:rPr>
                        <a:t>„Náklady“  na </a:t>
                      </a:r>
                      <a:r>
                        <a:rPr lang="en-US" sz="1000" u="none" strike="noStrike" kern="1200" dirty="0">
                          <a:effectLst/>
                        </a:rPr>
                        <a:t>o</a:t>
                      </a:r>
                      <a:r>
                        <a:rPr lang="cs-CZ" sz="1000" u="none" strike="noStrike" kern="1200" dirty="0">
                          <a:effectLst/>
                        </a:rPr>
                        <a:t>dměny výboru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celkem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540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02691060"/>
              </p:ext>
            </p:extLst>
          </p:nvPr>
        </p:nvGraphicFramePr>
        <p:xfrm>
          <a:off x="1259632" y="932094"/>
          <a:ext cx="7860763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04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2987FB6E-0E05-FA19-AD1C-DD75C54FC3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77671"/>
              </p:ext>
            </p:extLst>
          </p:nvPr>
        </p:nvGraphicFramePr>
        <p:xfrm>
          <a:off x="2123728" y="1181365"/>
          <a:ext cx="5904656" cy="442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3584448" imgH="2689978" progId="PowerPoint.Show.12">
                  <p:embed/>
                </p:oleObj>
              </mc:Choice>
              <mc:Fallback>
                <p:oleObj name="Presentation" r:id="rId3" imgW="3584448" imgH="268997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181365"/>
                        <a:ext cx="5904656" cy="4429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91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Dlouhodobé zálohy - čerpání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28100"/>
              </p:ext>
            </p:extLst>
          </p:nvPr>
        </p:nvGraphicFramePr>
        <p:xfrm>
          <a:off x="1907704" y="1273324"/>
          <a:ext cx="6408712" cy="29235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Účel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/>
                        <a:t>Částka</a:t>
                      </a:r>
                      <a:r>
                        <a:rPr lang="en-US" sz="1600" dirty="0"/>
                        <a:t> (v </a:t>
                      </a:r>
                      <a:r>
                        <a:rPr lang="en-US" sz="1600" dirty="0" err="1"/>
                        <a:t>tisících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Kč</a:t>
                      </a:r>
                      <a:r>
                        <a:rPr lang="en-US" sz="1600" dirty="0"/>
                        <a:t>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Rekonstrukce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střechy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 2 266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Výtahy</a:t>
                      </a:r>
                      <a:r>
                        <a:rPr lang="en-US" sz="1600" dirty="0"/>
                        <a:t> – </a:t>
                      </a:r>
                      <a:r>
                        <a:rPr lang="en-US" sz="1600" dirty="0" err="1"/>
                        <a:t>nové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pasy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silentbloky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168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Výtahy</a:t>
                      </a:r>
                      <a:r>
                        <a:rPr lang="en-US" sz="1600" dirty="0"/>
                        <a:t> – GSM </a:t>
                      </a:r>
                      <a:r>
                        <a:rPr lang="en-US" sz="1600" dirty="0" err="1"/>
                        <a:t>brána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rozbitá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tlačítka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70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/>
                        <a:t>Výměna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vadných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svítidel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……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55815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2 629 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81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488113" cy="40322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„Shromáždění SVJ schvaluje účetní závěrku a zprávu o hospodaření za rok 20</a:t>
            </a:r>
            <a:r>
              <a:rPr lang="en-US" dirty="0"/>
              <a:t>22</a:t>
            </a:r>
            <a:r>
              <a:rPr lang="cs-CZ" dirty="0"/>
              <a:t>. </a:t>
            </a:r>
          </a:p>
          <a:p>
            <a:pPr marL="702000" algn="just">
              <a:buNone/>
            </a:pPr>
            <a:endParaRPr lang="cs-CZ" dirty="0"/>
          </a:p>
          <a:p>
            <a:pPr marL="342000" indent="0" algn="just">
              <a:buNone/>
            </a:pPr>
            <a:r>
              <a:rPr lang="cs-CZ" dirty="0"/>
              <a:t>Shromáždění SVJ schvaluje vypořádat výsledek hospodaření za hlavní činnost za rok 20</a:t>
            </a:r>
            <a:r>
              <a:rPr lang="en-US" dirty="0"/>
              <a:t>22</a:t>
            </a:r>
            <a:r>
              <a:rPr lang="cs-CZ" dirty="0"/>
              <a:t> následovně: </a:t>
            </a:r>
          </a:p>
          <a:p>
            <a:pPr marL="342000" lvl="0" indent="0">
              <a:buFontTx/>
              <a:buChar char="-"/>
            </a:pPr>
            <a:r>
              <a:rPr lang="en-US" dirty="0"/>
              <a:t> </a:t>
            </a:r>
            <a:r>
              <a:rPr lang="cs-CZ" dirty="0"/>
              <a:t>použít zisk z hlavní činnosti ve výši </a:t>
            </a:r>
            <a:r>
              <a:rPr lang="en-US" b="1" dirty="0"/>
              <a:t>103 193,44 </a:t>
            </a:r>
            <a:r>
              <a:rPr lang="cs-CZ" b="1" dirty="0"/>
              <a:t>Kč </a:t>
            </a:r>
            <a:r>
              <a:rPr lang="cs-CZ" dirty="0"/>
              <a:t>k úhradě zboží a služeb pořizovaných společenstvím v roce 202</a:t>
            </a:r>
            <a:r>
              <a:rPr lang="en-US" dirty="0"/>
              <a:t>2</a:t>
            </a:r>
            <a:r>
              <a:rPr lang="cs-CZ" dirty="0"/>
              <a:t>.“</a:t>
            </a:r>
          </a:p>
          <a:p>
            <a:pPr marL="342000" indent="0" algn="just">
              <a:buNone/>
            </a:pPr>
            <a:r>
              <a:rPr lang="cs-CZ" dirty="0"/>
              <a:t> </a:t>
            </a:r>
          </a:p>
          <a:p>
            <a:pPr marL="342000" indent="0" algn="just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49993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výše (24. 4. 2019):</a:t>
            </a:r>
            <a:endParaRPr lang="cs-CZ" sz="1400" dirty="0"/>
          </a:p>
          <a:p>
            <a:r>
              <a:rPr lang="cs-CZ" sz="1400" dirty="0"/>
              <a:t>„Shromáždění SVJ navyšuje finanční prostředky určené na odměny orgánů SVJ o 15 %. Celková roční částka určená na odměny výboru tak od roku 2019 včetně bude činit částku 273 335,- Kč. 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Přístupový</a:t>
            </a:r>
            <a:r>
              <a:rPr lang="en-US" sz="800" b="1" dirty="0"/>
              <a:t> </a:t>
            </a:r>
            <a:r>
              <a:rPr lang="en-US" sz="800" b="1" dirty="0" err="1"/>
              <a:t>systém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Odvodňovací</a:t>
            </a:r>
            <a:r>
              <a:rPr lang="en-US" sz="800" b="1" dirty="0"/>
              <a:t> </a:t>
            </a:r>
            <a:r>
              <a:rPr lang="en-US" sz="800" b="1" dirty="0" err="1"/>
              <a:t>příkopy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667432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Office PowerPoint</Application>
  <PresentationFormat>On-screen Show (16:10)</PresentationFormat>
  <Paragraphs>437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Motiv sady Office</vt:lpstr>
      <vt:lpstr>1_Motiv sady Office</vt:lpstr>
      <vt:lpstr>Microsoft PowerPoint Presentation</vt:lpstr>
      <vt:lpstr>21. Shromáždění SVJ</vt:lpstr>
      <vt:lpstr>Zahájení a volby</vt:lpstr>
      <vt:lpstr>Zpráva o činnosti</vt:lpstr>
      <vt:lpstr>Zpráva o hospodaření</vt:lpstr>
      <vt:lpstr>Zpráva o hospodaření</vt:lpstr>
      <vt:lpstr>Zpráva o hospodaření</vt:lpstr>
      <vt:lpstr>Dlouhodobé zálohy - čerpání</vt:lpstr>
      <vt:lpstr>Účetní závěrka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 Přístupový systém</vt:lpstr>
      <vt:lpstr> Přístupový systém</vt:lpstr>
      <vt:lpstr> Přístupový systém</vt:lpstr>
      <vt:lpstr> Přístupový systém</vt:lpstr>
      <vt:lpstr>Odvodňovací příkopy </vt:lpstr>
      <vt:lpstr>Odvodňovací příkopy </vt:lpstr>
      <vt:lpstr>Různé a diskuze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Černých</dc:creator>
  <cp:lastModifiedBy>Cerny Jaroslav</cp:lastModifiedBy>
  <cp:revision>591</cp:revision>
  <dcterms:created xsi:type="dcterms:W3CDTF">2011-04-18T18:13:55Z</dcterms:created>
  <dcterms:modified xsi:type="dcterms:W3CDTF">2023-11-21T14:44:16Z</dcterms:modified>
</cp:coreProperties>
</file>