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336" r:id="rId5"/>
    <p:sldId id="314" r:id="rId6"/>
    <p:sldId id="340" r:id="rId7"/>
    <p:sldId id="358" r:id="rId8"/>
    <p:sldId id="321" r:id="rId9"/>
    <p:sldId id="315" r:id="rId10"/>
    <p:sldId id="316" r:id="rId11"/>
    <p:sldId id="317" r:id="rId12"/>
    <p:sldId id="323" r:id="rId13"/>
    <p:sldId id="318" r:id="rId14"/>
    <p:sldId id="319" r:id="rId15"/>
    <p:sldId id="320" r:id="rId16"/>
    <p:sldId id="322" r:id="rId17"/>
    <p:sldId id="324" r:id="rId18"/>
    <p:sldId id="372" r:id="rId19"/>
    <p:sldId id="373" r:id="rId20"/>
    <p:sldId id="374" r:id="rId21"/>
    <p:sldId id="375" r:id="rId22"/>
    <p:sldId id="376" r:id="rId23"/>
    <p:sldId id="368" r:id="rId24"/>
    <p:sldId id="371" r:id="rId25"/>
    <p:sldId id="377" r:id="rId26"/>
    <p:sldId id="378" r:id="rId27"/>
    <p:sldId id="370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33" r:id="rId36"/>
    <p:sldId id="279" r:id="rId37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Švec" initials="M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1163" autoAdjust="0"/>
  </p:normalViewPr>
  <p:slideViewPr>
    <p:cSldViewPr>
      <p:cViewPr varScale="1">
        <p:scale>
          <a:sx n="136" d="100"/>
          <a:sy n="136" d="100"/>
        </p:scale>
        <p:origin x="900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8525646502339E-3"/>
          <c:y val="6.1258678137971069E-2"/>
          <c:w val="0.55902693175453533"/>
          <c:h val="0.889192887030692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A-440A-9D4B-F2A70AF205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A-440A-9D4B-F2A70AF205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A-440A-9D4B-F2A70AF205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A-440A-9D4B-F2A70AF205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8A-440A-9D4B-F2A70AF205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8A-440A-9D4B-F2A70AF205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8A-440A-9D4B-F2A70AF20578}"/>
              </c:ext>
            </c:extLst>
          </c:dPt>
          <c:dPt>
            <c:idx val="7"/>
            <c:bubble3D val="0"/>
            <c:explosion val="3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8A-440A-9D4B-F2A70AF20578}"/>
              </c:ext>
            </c:extLst>
          </c:dPt>
          <c:dPt>
            <c:idx val="8"/>
            <c:bubble3D val="0"/>
            <c:explosion val="3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8A-440A-9D4B-F2A70AF20578}"/>
              </c:ext>
            </c:extLst>
          </c:dPt>
          <c:dPt>
            <c:idx val="9"/>
            <c:bubble3D val="0"/>
            <c:explosion val="3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8A-440A-9D4B-F2A70AF2057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8A-440A-9D4B-F2A70AF2057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8A-440A-9D4B-F2A70AF2057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18A-440A-9D4B-F2A70AF2057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18A-440A-9D4B-F2A70AF2057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18A-440A-9D4B-F2A70AF20578}"/>
              </c:ext>
            </c:extLst>
          </c:dPt>
          <c:dLbls>
            <c:dLbl>
              <c:idx val="0"/>
              <c:layout>
                <c:manualLayout>
                  <c:x val="1.5223076945584035E-2"/>
                  <c:y val="1.331710394303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A-440A-9D4B-F2A70AF20578}"/>
                </c:ext>
              </c:extLst>
            </c:dLbl>
            <c:dLbl>
              <c:idx val="1"/>
              <c:layout>
                <c:manualLayout>
                  <c:x val="-9.1902515972039824E-3"/>
                  <c:y val="1.506174941866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A-440A-9D4B-F2A70AF20578}"/>
                </c:ext>
              </c:extLst>
            </c:dLbl>
            <c:dLbl>
              <c:idx val="2"/>
              <c:layout>
                <c:manualLayout>
                  <c:x val="-1.6295330584570857E-2"/>
                  <c:y val="9.910441951687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A-440A-9D4B-F2A70AF20578}"/>
                </c:ext>
              </c:extLst>
            </c:dLbl>
            <c:dLbl>
              <c:idx val="3"/>
              <c:layout>
                <c:manualLayout>
                  <c:x val="-2.6852843640137777E-2"/>
                  <c:y val="-2.51309480268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A-440A-9D4B-F2A70AF20578}"/>
                </c:ext>
              </c:extLst>
            </c:dLbl>
            <c:dLbl>
              <c:idx val="5"/>
              <c:layout>
                <c:manualLayout>
                  <c:x val="-1.289995640372321E-2"/>
                  <c:y val="2.171610702673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8A-440A-9D4B-F2A70AF20578}"/>
                </c:ext>
              </c:extLst>
            </c:dLbl>
            <c:dLbl>
              <c:idx val="7"/>
              <c:layout>
                <c:manualLayout>
                  <c:x val="-9.3564708667593713E-2"/>
                  <c:y val="-6.0017146557769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8A-440A-9D4B-F2A70AF20578}"/>
                </c:ext>
              </c:extLst>
            </c:dLbl>
            <c:dLbl>
              <c:idx val="8"/>
              <c:layout>
                <c:manualLayout>
                  <c:x val="1.1085497482762236E-2"/>
                  <c:y val="-1.303733990114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8A-440A-9D4B-F2A70AF20578}"/>
                </c:ext>
              </c:extLst>
            </c:dLbl>
            <c:dLbl>
              <c:idx val="9"/>
              <c:layout>
                <c:manualLayout>
                  <c:x val="3.6415040117606903E-3"/>
                  <c:y val="3.604237481502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8A-440A-9D4B-F2A70AF20578}"/>
                </c:ext>
              </c:extLst>
            </c:dLbl>
            <c:dLbl>
              <c:idx val="10"/>
              <c:layout>
                <c:manualLayout>
                  <c:x val="2.983170972079937E-4"/>
                  <c:y val="-1.56470728376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8A-440A-9D4B-F2A70AF20578}"/>
                </c:ext>
              </c:extLst>
            </c:dLbl>
            <c:dLbl>
              <c:idx val="13"/>
              <c:layout>
                <c:manualLayout>
                  <c:x val="1.453358057428673E-2"/>
                  <c:y val="2.11255406534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8A-440A-9D4B-F2A70AF20578}"/>
                </c:ext>
              </c:extLst>
            </c:dLbl>
            <c:dLbl>
              <c:idx val="14"/>
              <c:layout>
                <c:manualLayout>
                  <c:x val="4.0525964209835608E-3"/>
                  <c:y val="2.262104094034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8A-440A-9D4B-F2A70AF20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„Náklady“ na odpad </c:v>
                </c:pt>
                <c:pt idx="1">
                  <c:v>„Náklady“  na úklid</c:v>
                </c:pt>
                <c:pt idx="2">
                  <c:v>„Náklady“  na elektřinu společných prostor</c:v>
                </c:pt>
                <c:pt idx="3">
                  <c:v>„Náklady“  na ostatní služby</c:v>
                </c:pt>
                <c:pt idx="4">
                  <c:v>Pojištění</c:v>
                </c:pt>
                <c:pt idx="5">
                  <c:v>Poplatek byty</c:v>
                </c:pt>
                <c:pt idx="6">
                  <c:v>Poplatek garáže</c:v>
                </c:pt>
                <c:pt idx="7">
                  <c:v>„Náklady“  na teplo </c:v>
                </c:pt>
                <c:pt idx="8">
                  <c:v>„Náklady“  na ohřev teplé vody</c:v>
                </c:pt>
                <c:pt idx="9">
                  <c:v>„Náklady“  na vodné, stočné </c:v>
                </c:pt>
                <c:pt idx="10">
                  <c:v>„Náklady“  na revizi a údržbu technologií </c:v>
                </c:pt>
                <c:pt idx="11">
                  <c:v>„Náklady“ na revizi a údržbu technologií – garáže </c:v>
                </c:pt>
                <c:pt idx="12">
                  <c:v>„Náklady“  na úklid garáží </c:v>
                </c:pt>
                <c:pt idx="13">
                  <c:v>„Náklady“  na společné služby v areálu </c:v>
                </c:pt>
                <c:pt idx="14">
                  <c:v>„Náklady“  na odměny výboru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400</c:v>
                </c:pt>
                <c:pt idx="1">
                  <c:v>290</c:v>
                </c:pt>
                <c:pt idx="2">
                  <c:v>481</c:v>
                </c:pt>
                <c:pt idx="3">
                  <c:v>536</c:v>
                </c:pt>
                <c:pt idx="4">
                  <c:v>118</c:v>
                </c:pt>
                <c:pt idx="5">
                  <c:v>460</c:v>
                </c:pt>
                <c:pt idx="6">
                  <c:v>115</c:v>
                </c:pt>
                <c:pt idx="7">
                  <c:v>1492</c:v>
                </c:pt>
                <c:pt idx="8">
                  <c:v>1460</c:v>
                </c:pt>
                <c:pt idx="9">
                  <c:v>2098</c:v>
                </c:pt>
                <c:pt idx="10">
                  <c:v>605</c:v>
                </c:pt>
                <c:pt idx="11">
                  <c:v>40</c:v>
                </c:pt>
                <c:pt idx="12">
                  <c:v>105</c:v>
                </c:pt>
                <c:pt idx="13">
                  <c:v>393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18A-440A-9D4B-F2A70AF20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</c:pieChart>
      <c:spPr>
        <a:noFill/>
        <a:ln>
          <a:noFill/>
        </a:ln>
        <a:effectLst/>
      </c:spPr>
    </c:plotArea>
    <c:legend>
      <c:legendPos val="b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068025330365518"/>
          <c:y val="1.2432093255799127E-2"/>
          <c:w val="0.35838454301032746"/>
          <c:h val="0.987567906744200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EF53-C33A-4C0C-8255-BB36BA2A1695}" type="datetimeFigureOut">
              <a:rPr lang="cs-CZ" smtClean="0"/>
              <a:pPr/>
              <a:t>25.06.2024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0B5A-4393-4AB7-B3DF-4CC9A91DD4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9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52D-4DE5-4698-9230-486E80A0C11B}" type="datetimeFigureOut">
              <a:rPr lang="cs-CZ" smtClean="0"/>
              <a:pPr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D5A9-5559-418F-A9B6-0F9A5A9B8E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>
                <a:solidFill>
                  <a:srgbClr val="FF0000"/>
                </a:solidFill>
              </a:rPr>
              <a:t>* Náklady </a:t>
            </a:r>
            <a:r>
              <a:rPr lang="cs-CZ" baseline="0" dirty="0">
                <a:solidFill>
                  <a:srgbClr val="FF0000"/>
                </a:solidFill>
              </a:rPr>
              <a:t>celkem bez odměn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4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36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8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87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74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281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3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3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40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25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8865"/>
            <a:ext cx="120866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414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22. Shromáždění SVJ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25. června 2024</a:t>
            </a:r>
          </a:p>
          <a:p>
            <a:r>
              <a:rPr lang="cs-CZ" dirty="0"/>
              <a:t>19:00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08104" y="1932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Společenství pro dům č. p. 920</a:t>
            </a:r>
          </a:p>
          <a:p>
            <a:pPr algn="r"/>
            <a:r>
              <a:rPr lang="cs-CZ" sz="1400" dirty="0"/>
              <a:t>Hakenova 920 / 1</a:t>
            </a:r>
          </a:p>
          <a:p>
            <a:pPr algn="r"/>
            <a:r>
              <a:rPr lang="cs-CZ" sz="1400" dirty="0"/>
              <a:t>196 00 Praha 9 - Čakovice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38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Způsob rozúčtování služeb (11. 12. 2013):</a:t>
            </a:r>
            <a:endParaRPr lang="cs-CZ" sz="1400" dirty="0"/>
          </a:p>
          <a:p>
            <a:r>
              <a:rPr lang="cs-CZ" sz="1400" dirty="0"/>
              <a:t>„Shromáždění SVJ schvaluje s okamžitou platností následující způsob rozúčtování cen služeb na jednotlivé vlastníky: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 veškeré služby, které SVJ </a:t>
            </a:r>
            <a:r>
              <a:rPr lang="cs-CZ" sz="1400" dirty="0" err="1"/>
              <a:t>rozúčtovává</a:t>
            </a:r>
            <a:r>
              <a:rPr lang="cs-CZ" sz="1400" dirty="0"/>
              <a:t>, či v budoucnu bude </a:t>
            </a:r>
            <a:r>
              <a:rPr lang="cs-CZ" sz="1400" dirty="0" err="1"/>
              <a:t>rozúčtovávat</a:t>
            </a:r>
            <a:r>
              <a:rPr lang="cs-CZ" sz="1400" dirty="0"/>
              <a:t>, vlastníkům jednotek, je rozhodným kritériem pro rozúčtování velikost podílu vlastníka na společných částech, tj. plocha jednotky. Toto ustanovení se použije vždy, pokud nebude rozhodnutím Shromáždění určeno jinak.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Shromáždění SVJ dále určuje, že:</a:t>
            </a:r>
            <a:br>
              <a:rPr lang="cs-CZ" sz="1400" dirty="0"/>
            </a:br>
            <a:r>
              <a:rPr lang="cs-CZ" sz="1400" dirty="0"/>
              <a:t>- rozúčtování nákladů na správu jednotek a nákladů na odměny orgánů SVJ bude ve stejné výši pro každou jednotku, tj. bez ohledu na spoluvlastnický podíl.</a:t>
            </a:r>
            <a:br>
              <a:rPr lang="cs-CZ" sz="1400" dirty="0"/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ohřev vody se řídí příslušnými právními předpisy a Shromáždění určuje velikost základní složky na 30% a spotřební složky na 70%.</a:t>
            </a:r>
            <a:br>
              <a:rPr lang="cs-CZ" sz="1400" strike="sngStrike" dirty="0">
                <a:solidFill>
                  <a:srgbClr val="C00000"/>
                </a:solidFill>
              </a:rPr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teplo se řídí příslušnými právními předpisy a Shromáždění určuje velikost základní složky na 40% a spotřební složky na 60%.“</a:t>
            </a:r>
            <a:r>
              <a:rPr lang="en-US" sz="1400" dirty="0">
                <a:solidFill>
                  <a:srgbClr val="C00000"/>
                </a:solidFill>
              </a:rPr>
              <a:t> *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                         </a:t>
            </a:r>
            <a:r>
              <a:rPr lang="en-US" sz="1200" dirty="0">
                <a:solidFill>
                  <a:srgbClr val="002060"/>
                </a:solidFill>
              </a:rPr>
              <a:t>* </a:t>
            </a:r>
            <a:r>
              <a:rPr lang="en-US" sz="1200" dirty="0" err="1">
                <a:solidFill>
                  <a:srgbClr val="002060"/>
                </a:solidFill>
              </a:rPr>
              <a:t>nahrazeno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ustanovením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Stanov</a:t>
            </a:r>
            <a:endParaRPr lang="cs-CZ" sz="1200" dirty="0">
              <a:solidFill>
                <a:srgbClr val="002060"/>
              </a:solidFill>
            </a:endParaRPr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502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400" b="1" dirty="0"/>
              <a:t>Možnosti uložení peněz SVJ (24. 4. 2013):</a:t>
            </a:r>
          </a:p>
          <a:p>
            <a:r>
              <a:rPr lang="cs-CZ" sz="1400" dirty="0"/>
              <a:t>„Shromáždění SVJ schvaluje ukládání volných prostředků následujícími způsoby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bankovních institucí s povolením činnosti v ČR</a:t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- </a:t>
            </a:r>
            <a:r>
              <a:rPr lang="cs-CZ" sz="1400" strike="sngStrike" dirty="0">
                <a:solidFill>
                  <a:srgbClr val="FF0000"/>
                </a:solidFill>
              </a:rPr>
              <a:t>Na účtech družstevních záložen s povolením činnosti v ČR</a:t>
            </a:r>
            <a:r>
              <a:rPr lang="en-US" sz="1400" dirty="0">
                <a:solidFill>
                  <a:srgbClr val="FF0000"/>
                </a:solidFill>
              </a:rPr>
              <a:t> *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/>
              <a:t>- </a:t>
            </a:r>
            <a:r>
              <a:rPr lang="cs-CZ" sz="1400" dirty="0"/>
              <a:t>Ve státních dluhopisech České republiky</a:t>
            </a:r>
            <a:br>
              <a:rPr lang="en-US" sz="1400" dirty="0"/>
            </a:br>
            <a:br>
              <a:rPr lang="en-US" sz="1400" dirty="0"/>
            </a:br>
            <a:r>
              <a:rPr lang="cs-CZ" sz="1400" dirty="0"/>
              <a:t>Výbor je povinen učinit kroky k zajištění dostupnosti prostředků s ohledem na jejich přepokládanou potřebu.“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                                                                                                       * </a:t>
            </a:r>
            <a:r>
              <a:rPr lang="en-US" sz="1200" dirty="0" err="1">
                <a:solidFill>
                  <a:srgbClr val="002060"/>
                </a:solidFill>
              </a:rPr>
              <a:t>pominul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původní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smysl</a:t>
            </a:r>
            <a:r>
              <a:rPr lang="en-US" sz="1200" dirty="0">
                <a:solidFill>
                  <a:srgbClr val="002060"/>
                </a:solidFill>
              </a:rPr>
              <a:t>, </a:t>
            </a:r>
            <a:r>
              <a:rPr lang="en-US" sz="1200" dirty="0" err="1">
                <a:solidFill>
                  <a:srgbClr val="002060"/>
                </a:solidFill>
              </a:rPr>
              <a:t>není</a:t>
            </a:r>
            <a:r>
              <a:rPr lang="en-US" sz="1200" dirty="0">
                <a:solidFill>
                  <a:srgbClr val="002060"/>
                </a:solidFill>
              </a:rPr>
              <a:t> 100% </a:t>
            </a:r>
            <a:r>
              <a:rPr lang="en-US" sz="1200" dirty="0" err="1">
                <a:solidFill>
                  <a:srgbClr val="002060"/>
                </a:solidFill>
              </a:rPr>
              <a:t>pojistění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vkladů</a:t>
            </a:r>
            <a:endParaRPr lang="cs-CZ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83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způsob vyplácení (18. 4. 2012):</a:t>
            </a:r>
            <a:endParaRPr lang="cs-CZ" sz="1400" dirty="0"/>
          </a:p>
          <a:p>
            <a:r>
              <a:rPr lang="cs-CZ" sz="1400" dirty="0"/>
              <a:t>„Výbor je v kalendářním roce oprávněn odsouhlasit proplacení faktur či dohod o provedení činnosti s členem výboru nebo osobou žijící s členem výboru ve společně domácnosti v souhrnné roční výši maximálně do výše prostředků schválených Shromážděním na odměny výboru v daném roce.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Odměny výboru si smí výbor nechat proplatit jen v takové výši, aby v součtu s ostatními výdaji proplacenými z takto vybraných záloh nepřesáhly stanovené zálohy.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 kalendářním roce, ve kterém ještě neproběhlo Shromáždění, je výbor oprávněn v každém kalendářním měsíci použít prostředky pouze do výše 1/12 schválených záloh předchozího kalendářního roku.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Případně navýšení prostředků na tyto účely je ve výhradní pravomoci Shromáždění.“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03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Fond dlouhodobých záloh na měřiče energií (18. 4. 2012):</a:t>
            </a:r>
            <a:endParaRPr lang="cs-CZ" sz="1400" dirty="0"/>
          </a:p>
          <a:p>
            <a:r>
              <a:rPr lang="cs-CZ" sz="1400" dirty="0"/>
              <a:t>„Od příštího předpisu záloh bude zaveden druhý fond dlouhodobých záloh určený výhradně na průběžné financování pravidelných výměn vodoměrů a kalorimetrů.</a:t>
            </a:r>
            <a:br>
              <a:rPr lang="cs-CZ" sz="1400" dirty="0"/>
            </a:br>
            <a:r>
              <a:rPr lang="cs-CZ" sz="1400" dirty="0"/>
              <a:t>Výši příspěvků do tohoto fondu určuje Výbor SVJ dle svého uvážení tak, aby v době následující výměny obsahoval fond odpovídající množství prostředků na její provedení.</a:t>
            </a:r>
            <a:br>
              <a:rPr lang="cs-CZ" sz="1400" dirty="0"/>
            </a:br>
            <a:r>
              <a:rPr lang="cs-CZ" sz="1400" dirty="0"/>
              <a:t>Zálohy budou určovány na základě reálných nákladů na výměnu přístrojů v dané jednotce.“</a:t>
            </a:r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b="1" dirty="0"/>
              <a:t>Interval výměn měřičů energií (20. 4. 2011):</a:t>
            </a:r>
            <a:endParaRPr lang="cs-CZ" sz="1400" dirty="0"/>
          </a:p>
          <a:p>
            <a:r>
              <a:rPr lang="cs-CZ" sz="1400" dirty="0"/>
              <a:t>„Shromáždění SVJ souhlasí se zkrácením intervalu výměn vodoměrů na studenou vodu tak, aby výměna probíhala vždy společně s výměnou kalorimetrů a vodoměrů teplé užitkové vody.“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132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Správa přilehlých pozemků (20. 4. 2011):</a:t>
            </a:r>
            <a:endParaRPr lang="cs-CZ" sz="1400" dirty="0"/>
          </a:p>
          <a:p>
            <a:r>
              <a:rPr lang="cs-CZ" sz="1400" dirty="0"/>
              <a:t>„Shromáždění SVJ souhlasí s tím, že přilehlý pozemek dle prohlášení vlastníka (k. u. Čakovice, pozemek č. 1280/26), bude spravován a udržován SVJ (Společenství pro dům č. p. 920/1,3, ul. Hakenova, č. p. 920/3, ul. Marie Podvalové, č. p. 920/2, 4, 6, ul. Marty Krásové, Praha 9). Zálohy na tuto údržbu budou jako doposud vybírány společně s ostatními zálohami na správu a údržbu domu a spolu s nimi také každoročně vyúčtovány.“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145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Předpisy záloh (20. 4. 2011):</a:t>
            </a:r>
            <a:endParaRPr lang="cs-CZ" sz="1400" dirty="0"/>
          </a:p>
          <a:p>
            <a:r>
              <a:rPr lang="cs-CZ" sz="1400" dirty="0"/>
              <a:t>„Shromáždění SVJ schvaluje s okamžitou účinností způsob stanovení výše veškerých záloh s výjimkou dlouhodobých záloh takto: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služby související s užíváním jednotky, tj. zálohy na studenou vodu, teplou vodu a teplo ve výši odpovídající skutečné spotřebě, resp. skutečným nákladům jeho jednotky v předchozím kalendářním roce navýšené o 12%.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ostatní služby a na správu a údržbu domu hrazené Společenstvím neuvedené v předchozím odstavci ve výši odpovídající skutečným nákladům v předchozím kalendářním roce navýšené o 12% a/nebo navýšené o důvodně předpokládané zvýšení nákladů (např. DPH, změny smluv).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Výbor je oprávněn na základě výše zmíněných pravidel každoročně sestavit a odeslat členům společenství nový předpis záloh. A to bez zbytečného odkladu poté, co uplynou lhůty na odvolání proti ročnímu vyúčtování.“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2048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cs-CZ" b="1" dirty="0"/>
              <a:t>Volba výboru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cs-CZ" sz="2400" b="1" dirty="0"/>
              <a:t>Volba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„Shromáždění SVJ zvolilo do výboru SVJ tyto členy: Jaroslav Černý, Radovan Khol, Petr Duchoň, Michal Švec. Počátek mandátu je stanoven na 1. 7. 20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.“</a:t>
            </a:r>
          </a:p>
          <a:p>
            <a:pPr marL="457200" lvl="1" indent="0">
              <a:buNone/>
            </a:pPr>
            <a:endParaRPr lang="cs-CZ" sz="1400" b="1" dirty="0"/>
          </a:p>
          <a:p>
            <a:r>
              <a:rPr lang="cs-CZ" sz="2400" b="1" dirty="0"/>
              <a:t>Odvolání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„Shromáždění SVJ odvolává všechny stávající členy výboru SVJ (Jaroslav Černý, Radovan Khol, Petr Duchoň, Michal Švec) s platností k 30. 6. 20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Ve funkci je nahradí členové zvolení přechozím usnesením.“</a:t>
            </a:r>
          </a:p>
          <a:p>
            <a:pPr lvl="1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59384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cs-CZ" b="1" dirty="0"/>
              <a:t>Volba výboru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cs-CZ" sz="2400" b="1" strike="sngStrike" dirty="0"/>
              <a:t>Změna Stanov ?</a:t>
            </a:r>
          </a:p>
          <a:p>
            <a:pPr marL="457200" lvl="1" indent="0">
              <a:buNone/>
            </a:pPr>
            <a:r>
              <a:rPr lang="cs-CZ" sz="1800" strike="sng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„Shromáždění SVJ tímto mění článek VI, paragraf 3 Stanov takto:</a:t>
            </a:r>
          </a:p>
          <a:p>
            <a:pPr marL="457200" lvl="1" indent="0">
              <a:buNone/>
            </a:pPr>
            <a:r>
              <a:rPr lang="cs-CZ" sz="1800" strike="sngStrik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Výbor je voleným orgánem, má XXX členy, které volí a odvolává Shromáždění. Předsedu a místopředsedu volí Výbor z řad svých členů a z funkce je odvolává.“</a:t>
            </a:r>
          </a:p>
        </p:txBody>
      </p:sp>
    </p:spTree>
    <p:extLst>
      <p:ext uri="{BB962C8B-B14F-4D97-AF65-F5344CB8AC3E}">
        <p14:creationId xmlns:p14="http://schemas.microsoft.com/office/powerpoint/2010/main" val="335164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cs-CZ" b="1" dirty="0"/>
              <a:t>Volba náhradníků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cs-CZ" sz="2400" b="1" dirty="0"/>
              <a:t>Volba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„Shromáždění SVJ zvolilo jako náhradníky do výboru SVJ dle článku IV, paragrafu 10 Stanov tyto členy v tomto pořadí:</a:t>
            </a:r>
            <a:b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Marek Pohl</a:t>
            </a:r>
            <a:b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Stradiotová</a:t>
            </a:r>
            <a:b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Tejkalová</a:t>
            </a:r>
            <a:b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Počátek mandátu je stanoven na 1. 7. 20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88941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Odměny výboru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navyšuje finanční prostředky určené na odměny orgánů SVJ o </a:t>
            </a:r>
            <a:r>
              <a:rPr lang="en-US" sz="2400" dirty="0"/>
              <a:t>33</a:t>
            </a:r>
            <a:r>
              <a:rPr lang="cs-CZ" sz="2400" dirty="0"/>
              <a:t> %. Celková roční částka určená na odměny výboru tak od roku 20</a:t>
            </a:r>
            <a:r>
              <a:rPr lang="en-US" sz="2400" dirty="0"/>
              <a:t>24</a:t>
            </a:r>
            <a:r>
              <a:rPr lang="cs-CZ" sz="2400" dirty="0"/>
              <a:t> včetně bude činit </a:t>
            </a:r>
            <a:r>
              <a:rPr lang="en-US" sz="2400" dirty="0"/>
              <a:t>36</a:t>
            </a:r>
            <a:r>
              <a:rPr lang="cs-CZ" sz="2400" dirty="0"/>
              <a:t>3 </a:t>
            </a:r>
            <a:r>
              <a:rPr lang="en-US" sz="2400" dirty="0"/>
              <a:t>5</a:t>
            </a:r>
            <a:r>
              <a:rPr lang="cs-CZ" sz="2400" dirty="0"/>
              <a:t>35,- Kč.“</a:t>
            </a:r>
          </a:p>
          <a:p>
            <a:endParaRPr lang="cs-CZ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9A02BC-D599-4726-9284-DE502C1C8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87616"/>
              </p:ext>
            </p:extLst>
          </p:nvPr>
        </p:nvGraphicFramePr>
        <p:xfrm>
          <a:off x="5086400" y="3577580"/>
          <a:ext cx="3600400" cy="180019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95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endParaRPr lang="fr-F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Průměrná mzda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01.01.2024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/>
                      <a:r>
                        <a:rPr lang="cs-CZ" sz="12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01.01.2023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15,70%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6,50%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/>
                      <a:r>
                        <a:rPr lang="cs-CZ" sz="12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01.01.2022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6,10%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/>
                      <a:r>
                        <a:rPr lang="cs-CZ" sz="1200" b="1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01.01.2021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01.01.2020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35,50%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31,60%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40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a volby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476375" y="1345332"/>
            <a:ext cx="7199313" cy="410455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Zahájení </a:t>
            </a:r>
            <a:endParaRPr lang="en-US" sz="2400" dirty="0"/>
          </a:p>
          <a:p>
            <a:pPr algn="just"/>
            <a:r>
              <a:rPr lang="cs-CZ" sz="2400" dirty="0"/>
              <a:t>Volba zapisovatele</a:t>
            </a:r>
          </a:p>
          <a:p>
            <a:pPr lvl="1" algn="just"/>
            <a:r>
              <a:rPr lang="en-US" sz="2400" dirty="0"/>
              <a:t>Radovan </a:t>
            </a:r>
            <a:r>
              <a:rPr lang="en-US" sz="2400" dirty="0" err="1"/>
              <a:t>Khol</a:t>
            </a:r>
            <a:endParaRPr lang="cs-CZ" sz="2400" dirty="0"/>
          </a:p>
          <a:p>
            <a:pPr algn="just"/>
            <a:r>
              <a:rPr lang="cs-CZ" sz="2400" dirty="0"/>
              <a:t>Volba ověřovatelů</a:t>
            </a:r>
          </a:p>
          <a:p>
            <a:pPr lvl="1" algn="just"/>
            <a:r>
              <a:rPr lang="cs-CZ" sz="2400" dirty="0"/>
              <a:t> </a:t>
            </a:r>
            <a:r>
              <a:rPr lang="en-US" sz="2400" dirty="0"/>
              <a:t>Peter </a:t>
            </a:r>
            <a:r>
              <a:rPr lang="en-US" sz="2400" dirty="0" err="1"/>
              <a:t>Koniar</a:t>
            </a:r>
            <a:r>
              <a:rPr lang="en-US" sz="2400" dirty="0"/>
              <a:t>, Jana </a:t>
            </a:r>
            <a:r>
              <a:rPr lang="en-US" sz="2400" dirty="0" err="1"/>
              <a:t>Tejkalová</a:t>
            </a:r>
            <a:endParaRPr lang="cs-CZ" sz="2400" dirty="0"/>
          </a:p>
          <a:p>
            <a:pPr algn="just"/>
            <a:r>
              <a:rPr lang="cs-CZ" sz="2400" dirty="0"/>
              <a:t>Volba skrutátorů</a:t>
            </a:r>
          </a:p>
          <a:p>
            <a:pPr lvl="1" algn="just"/>
            <a:r>
              <a:rPr lang="en-US" sz="2400" dirty="0"/>
              <a:t>Petr </a:t>
            </a:r>
            <a:r>
              <a:rPr lang="en-US" sz="2400" dirty="0" err="1"/>
              <a:t>Duchoň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</a:t>
            </a:r>
            <a:r>
              <a:rPr lang="en-US" sz="800" b="1" dirty="0"/>
              <a:t>v</a:t>
            </a:r>
            <a:r>
              <a:rPr lang="cs-CZ" sz="800" b="1" dirty="0" err="1"/>
              <a:t>ýboru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044459"/>
          </a:xfrm>
        </p:spPr>
        <p:txBody>
          <a:bodyPr>
            <a:normAutofit fontScale="90000"/>
          </a:bodyPr>
          <a:lstStyle/>
          <a:p>
            <a:r>
              <a:rPr lang="pl-PL" b="1" u="sng" dirty="0"/>
              <a:t>Navýšení příspěvků do dlouhodobých zálo</a:t>
            </a:r>
            <a:r>
              <a:rPr lang="en-US" b="1" u="sng" dirty="0"/>
              <a:t>h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1026" name="Chart 1">
            <a:extLst>
              <a:ext uri="{FF2B5EF4-FFF2-40B4-BE49-F238E27FC236}">
                <a16:creationId xmlns:a16="http://schemas.microsoft.com/office/drawing/2014/main" id="{5D527102-022A-2F79-C0A2-B00BC62318B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1356"/>
            <a:ext cx="72111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3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228864"/>
            <a:ext cx="7211144" cy="104445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Navýšení příspěvků do dlouhodobých zálo</a:t>
            </a:r>
            <a:r>
              <a:rPr lang="en-US" b="1" dirty="0"/>
              <a:t>h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cs-CZ" sz="2400" dirty="0"/>
              <a:t>„Shromáždění SVJ navyšuje </a:t>
            </a:r>
            <a:r>
              <a:rPr lang="en-US" sz="2400" dirty="0" err="1"/>
              <a:t>výši</a:t>
            </a:r>
            <a:r>
              <a:rPr lang="en-US" sz="2400" dirty="0"/>
              <a:t> </a:t>
            </a:r>
            <a:r>
              <a:rPr lang="en-US" sz="2400" dirty="0" err="1"/>
              <a:t>příspěvků</a:t>
            </a:r>
            <a:r>
              <a:rPr lang="en-US" sz="2400" dirty="0"/>
              <a:t> do </a:t>
            </a:r>
            <a:r>
              <a:rPr lang="en-US" sz="2400" dirty="0" err="1"/>
              <a:t>dlouhodobých</a:t>
            </a:r>
            <a:r>
              <a:rPr lang="en-US" sz="2400" dirty="0"/>
              <a:t> </a:t>
            </a:r>
            <a:r>
              <a:rPr lang="en-US" sz="2400" dirty="0" err="1"/>
              <a:t>záloh</a:t>
            </a:r>
            <a:r>
              <a:rPr lang="en-US" sz="2400" dirty="0"/>
              <a:t> z 10 </a:t>
            </a:r>
            <a:r>
              <a:rPr lang="en-US" sz="2400" dirty="0" err="1"/>
              <a:t>Kč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15 </a:t>
            </a:r>
            <a:r>
              <a:rPr lang="en-US" sz="2400" dirty="0" err="1"/>
              <a:t>Kč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metr</a:t>
            </a:r>
            <a:r>
              <a:rPr lang="en-US" sz="2400" dirty="0"/>
              <a:t> </a:t>
            </a:r>
            <a:r>
              <a:rPr lang="en-US" sz="2400" dirty="0" err="1"/>
              <a:t>čtvereční</a:t>
            </a:r>
            <a:r>
              <a:rPr lang="en-US" sz="2400" dirty="0"/>
              <a:t> </a:t>
            </a:r>
            <a:r>
              <a:rPr lang="en-US" sz="2400" dirty="0" err="1"/>
              <a:t>bytové</a:t>
            </a:r>
            <a:r>
              <a:rPr lang="en-US" sz="2400" dirty="0"/>
              <a:t> </a:t>
            </a:r>
            <a:r>
              <a:rPr lang="en-US" sz="2400" dirty="0" err="1"/>
              <a:t>plochy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Navýšení</a:t>
            </a:r>
            <a:r>
              <a:rPr lang="en-US" sz="2400" dirty="0"/>
              <a:t> se </a:t>
            </a:r>
            <a:r>
              <a:rPr lang="en-US" sz="2400" dirty="0" err="1"/>
              <a:t>promítne</a:t>
            </a:r>
            <a:r>
              <a:rPr lang="en-US" sz="2400" dirty="0"/>
              <a:t> do </a:t>
            </a:r>
            <a:r>
              <a:rPr lang="en-US" sz="2400" dirty="0" err="1"/>
              <a:t>nebližšího</a:t>
            </a:r>
            <a:r>
              <a:rPr lang="en-US" sz="2400" dirty="0"/>
              <a:t> </a:t>
            </a:r>
            <a:r>
              <a:rPr lang="en-US" sz="2400" dirty="0" err="1"/>
              <a:t>nového</a:t>
            </a:r>
            <a:r>
              <a:rPr lang="en-US" sz="2400" dirty="0"/>
              <a:t> </a:t>
            </a:r>
            <a:r>
              <a:rPr lang="en-US" sz="2400" dirty="0" err="1"/>
              <a:t>předpisu</a:t>
            </a:r>
            <a:r>
              <a:rPr lang="en-US" sz="2400" dirty="0"/>
              <a:t> </a:t>
            </a:r>
            <a:r>
              <a:rPr lang="en-US" sz="2400" dirty="0" err="1"/>
              <a:t>záloh</a:t>
            </a:r>
            <a:r>
              <a:rPr lang="en-US" sz="2400" dirty="0"/>
              <a:t>.</a:t>
            </a:r>
            <a:r>
              <a:rPr lang="cs-CZ" sz="2400" dirty="0"/>
              <a:t>“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804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Výměna měřičů energií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822372-1196-2DEE-9F34-884AD17B2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70306"/>
              </p:ext>
            </p:extLst>
          </p:nvPr>
        </p:nvGraphicFramePr>
        <p:xfrm>
          <a:off x="2267744" y="1157288"/>
          <a:ext cx="6192688" cy="436450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0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2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I.RTN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fr-FR" sz="11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návšteva</a:t>
                      </a:r>
                      <a:r>
                        <a:rPr lang="fr-FR" sz="11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v </a:t>
                      </a:r>
                      <a:r>
                        <a:rPr lang="fr-FR" sz="11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bytě</a:t>
                      </a:r>
                      <a:endParaRPr lang="fr-FR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I.RTN – repas</a:t>
                      </a:r>
                    </a:p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11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návštevy</a:t>
                      </a:r>
                      <a:r>
                        <a:rPr lang="fr-FR" sz="11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v </a:t>
                      </a:r>
                      <a:r>
                        <a:rPr lang="fr-FR" sz="11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bytě</a:t>
                      </a:r>
                      <a:endParaRPr lang="fr-FR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SBD</a:t>
                      </a:r>
                      <a:r>
                        <a:rPr lang="cs-CZ" sz="1100" b="1" u="none" strike="noStrike" dirty="0">
                          <a:effectLst/>
                        </a:rPr>
                        <a:t> Praha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Vodoměry</a:t>
                      </a:r>
                      <a:r>
                        <a:rPr lang="cs-CZ" sz="1100" b="1" u="none" strike="noStrike" dirty="0">
                          <a:effectLst/>
                        </a:rPr>
                        <a:t> – </a:t>
                      </a:r>
                      <a:r>
                        <a:rPr lang="fr-FR" sz="1100" b="1" u="none" strike="noStrike" dirty="0">
                          <a:effectLst/>
                        </a:rPr>
                        <a:t>450 </a:t>
                      </a:r>
                      <a:r>
                        <a:rPr lang="fr-FR" sz="1100" b="1" u="none" strike="noStrike" dirty="0" err="1">
                          <a:effectLst/>
                        </a:rPr>
                        <a:t>ks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 454 944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454 944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589 680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Kalorimetry</a:t>
                      </a:r>
                      <a:r>
                        <a:rPr lang="cs-CZ" sz="1100" b="1" u="none" strike="noStrike" dirty="0">
                          <a:effectLst/>
                        </a:rPr>
                        <a:t> – </a:t>
                      </a:r>
                      <a:r>
                        <a:rPr lang="fr-FR" sz="1100" b="1" u="none" strike="noStrike" dirty="0">
                          <a:effectLst/>
                        </a:rPr>
                        <a:t>175 </a:t>
                      </a:r>
                      <a:r>
                        <a:rPr lang="fr-FR" sz="1100" b="1" u="none" strike="noStrike" dirty="0" err="1">
                          <a:effectLst/>
                        </a:rPr>
                        <a:t>ks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 995 988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 495 908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 756 168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46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1 450 932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950 852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1 348 848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Vybavení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online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odečty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158 133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158 133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263 901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246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1 609 065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1 108 985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1 609 749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Roční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provoz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online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systému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81 360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81 360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111 804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Rozúčtování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43 733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43 733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216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125 093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125 093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111 804 </a:t>
                      </a:r>
                      <a:r>
                        <a:rPr lang="fr-FR" sz="1100" b="1" u="none" strike="noStrike" dirty="0" err="1">
                          <a:effectLst/>
                        </a:rPr>
                        <a:t>Kč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4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cs-CZ" b="1" dirty="0"/>
              <a:t>Výměna měřičů energií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/>
              <a:t>„Shromáždění SVJ schvaluje provedení výměny měřičů tepla a teplé a studené vody</a:t>
            </a:r>
            <a:r>
              <a:rPr lang="en-US" sz="2400" dirty="0"/>
              <a:t> </a:t>
            </a:r>
            <a:r>
              <a:rPr lang="pl-PL" sz="2400" dirty="0"/>
              <a:t>na dvě návštěvy v bytech</a:t>
            </a:r>
            <a:r>
              <a:rPr lang="cs-CZ" sz="2400" dirty="0"/>
              <a:t>. Předpokládaná cena investice je ve výši  </a:t>
            </a:r>
            <a:r>
              <a:rPr lang="en-US" sz="2400" dirty="0"/>
              <a:t>970</a:t>
            </a:r>
            <a:r>
              <a:rPr lang="cs-CZ" sz="2400" dirty="0"/>
              <a:t>.</a:t>
            </a:r>
            <a:r>
              <a:rPr lang="en-US" sz="2400" dirty="0"/>
              <a:t>000</a:t>
            </a:r>
            <a:r>
              <a:rPr lang="cs-CZ" sz="2400" dirty="0"/>
              <a:t> Kč. Investice bude uhrazena z dlouhodobých záloh určenému výhradně na průběžné financování pravidelných výměn vodoměrů a kalorimetrů. Případné vícepráce (3. a další termín výměny, stavební / instalatérské práce a podobně) je výbor oprávněn přeúčtovat dotčeným vlastníkům.“</a:t>
            </a:r>
          </a:p>
        </p:txBody>
      </p:sp>
    </p:spTree>
    <p:extLst>
      <p:ext uri="{BB962C8B-B14F-4D97-AF65-F5344CB8AC3E}">
        <p14:creationId xmlns:p14="http://schemas.microsoft.com/office/powerpoint/2010/main" val="315804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cs-CZ" b="1" dirty="0"/>
              <a:t>Výměna měřičů energií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strike="sngStrike" dirty="0"/>
              <a:t>„Shromáždění SVJ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schvaluje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zavedení</a:t>
            </a:r>
            <a:r>
              <a:rPr lang="en-US" sz="2400" strike="sngStrike" dirty="0"/>
              <a:t> online </a:t>
            </a:r>
            <a:r>
              <a:rPr lang="en-US" sz="2400" strike="sngStrike" dirty="0" err="1"/>
              <a:t>odečtů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měřičů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tepla</a:t>
            </a:r>
            <a:r>
              <a:rPr lang="en-US" sz="2400" strike="sngStrike" dirty="0"/>
              <a:t> a </a:t>
            </a:r>
            <a:r>
              <a:rPr lang="en-US" sz="2400" strike="sngStrike" dirty="0" err="1"/>
              <a:t>teplé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i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studené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vody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současně</a:t>
            </a:r>
            <a:r>
              <a:rPr lang="en-US" sz="2400" strike="sngStrike" dirty="0"/>
              <a:t> s </a:t>
            </a:r>
            <a:r>
              <a:rPr lang="en-US" sz="2400" strike="sngStrike" dirty="0" err="1"/>
              <a:t>výměnou</a:t>
            </a:r>
            <a:r>
              <a:rPr lang="en-US" sz="2400" strike="sngStrike" dirty="0"/>
              <a:t> </a:t>
            </a:r>
            <a:r>
              <a:rPr lang="en-US" sz="2400" strike="sngStrike" dirty="0" err="1"/>
              <a:t>měřičů</a:t>
            </a:r>
            <a:r>
              <a:rPr lang="en-US" sz="2400" strike="sngStrike" dirty="0"/>
              <a:t>. </a:t>
            </a:r>
            <a:r>
              <a:rPr lang="cs-CZ" sz="2400" strike="sngStrike" dirty="0"/>
              <a:t>Předpokládaná cena investice je ve výši  1</a:t>
            </a:r>
            <a:r>
              <a:rPr lang="en-US" sz="2400" strike="sngStrike" dirty="0"/>
              <a:t>60</a:t>
            </a:r>
            <a:r>
              <a:rPr lang="cs-CZ" sz="2400" strike="sngStrike" dirty="0"/>
              <a:t>.</a:t>
            </a:r>
            <a:r>
              <a:rPr lang="en-US" sz="2400" strike="sngStrike" dirty="0"/>
              <a:t>000</a:t>
            </a:r>
            <a:r>
              <a:rPr lang="cs-CZ" sz="2400" strike="sngStrike" dirty="0"/>
              <a:t> Kč. Investice bude uhrazena z dlouhodobých záloh</a:t>
            </a:r>
            <a:r>
              <a:rPr lang="en-US" sz="2400" strike="sngStrike" dirty="0"/>
              <a:t>. </a:t>
            </a:r>
            <a:r>
              <a:rPr lang="cs-CZ" sz="2400" strike="sngStrik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7705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cs-CZ" b="1" dirty="0"/>
              <a:t>Výměna </a:t>
            </a:r>
            <a:r>
              <a:rPr lang="en-US" b="1" dirty="0" err="1"/>
              <a:t>stoupačkových</a:t>
            </a:r>
            <a:r>
              <a:rPr lang="en-US" b="1" dirty="0"/>
              <a:t> </a:t>
            </a:r>
            <a:r>
              <a:rPr lang="en-US" b="1" dirty="0" err="1"/>
              <a:t>ventilů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/>
              <a:t>„Shromáždění </a:t>
            </a:r>
            <a:r>
              <a:rPr lang="en-US" sz="2400" dirty="0" err="1"/>
              <a:t>schvaluje</a:t>
            </a:r>
            <a:r>
              <a:rPr lang="en-US" sz="2400" dirty="0"/>
              <a:t> </a:t>
            </a:r>
            <a:r>
              <a:rPr lang="cs-CZ" sz="2400" dirty="0"/>
              <a:t>SVJ</a:t>
            </a:r>
            <a:r>
              <a:rPr lang="en-US" sz="2400" dirty="0"/>
              <a:t> </a:t>
            </a:r>
            <a:r>
              <a:rPr lang="en-US" sz="2400" dirty="0" err="1"/>
              <a:t>kompletní</a:t>
            </a:r>
            <a:r>
              <a:rPr lang="en-US" sz="2400" dirty="0"/>
              <a:t> </a:t>
            </a:r>
            <a:r>
              <a:rPr lang="en-US" sz="2400" dirty="0" err="1"/>
              <a:t>výměnu</a:t>
            </a:r>
            <a:r>
              <a:rPr lang="en-US" sz="2400" dirty="0"/>
              <a:t> </a:t>
            </a:r>
            <a:r>
              <a:rPr lang="en-US" sz="2400" dirty="0" err="1"/>
              <a:t>uzavíracích</a:t>
            </a:r>
            <a:r>
              <a:rPr lang="en-US" sz="2400" dirty="0"/>
              <a:t> </a:t>
            </a:r>
            <a:r>
              <a:rPr lang="en-US" sz="2400" dirty="0" err="1"/>
              <a:t>ventilů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stoupačkách</a:t>
            </a:r>
            <a:r>
              <a:rPr lang="en-US" sz="2400" dirty="0"/>
              <a:t> v </a:t>
            </a:r>
            <a:r>
              <a:rPr lang="en-US" sz="2400" dirty="0" err="1"/>
              <a:t>bytech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odbočkách</a:t>
            </a:r>
            <a:r>
              <a:rPr lang="en-US" sz="2400" dirty="0"/>
              <a:t> do </a:t>
            </a:r>
            <a:r>
              <a:rPr lang="en-US" sz="2400" dirty="0" err="1"/>
              <a:t>bytu</a:t>
            </a:r>
            <a:r>
              <a:rPr lang="en-US" sz="2400" dirty="0"/>
              <a:t> – </a:t>
            </a:r>
            <a:r>
              <a:rPr lang="en-US" sz="2400" dirty="0" err="1"/>
              <a:t>teplá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studená</a:t>
            </a:r>
            <a:r>
              <a:rPr lang="en-US" sz="2400" dirty="0"/>
              <a:t> </a:t>
            </a:r>
            <a:r>
              <a:rPr lang="en-US" sz="2400" dirty="0" err="1"/>
              <a:t>voda</a:t>
            </a:r>
            <a:r>
              <a:rPr lang="en-US" sz="2400" dirty="0"/>
              <a:t> a </a:t>
            </a:r>
            <a:r>
              <a:rPr lang="en-US" sz="2400" dirty="0" err="1"/>
              <a:t>teplo</a:t>
            </a:r>
            <a:r>
              <a:rPr lang="en-US" sz="2400" dirty="0"/>
              <a:t>. </a:t>
            </a:r>
            <a:r>
              <a:rPr lang="cs-CZ" sz="2400" dirty="0"/>
              <a:t>Předpokládaná cena investice je ve výši  1</a:t>
            </a:r>
            <a:r>
              <a:rPr lang="en-US" sz="2400" dirty="0"/>
              <a:t>.410</a:t>
            </a:r>
            <a:r>
              <a:rPr lang="cs-CZ" sz="2400" dirty="0"/>
              <a:t>.</a:t>
            </a:r>
            <a:r>
              <a:rPr lang="en-US" sz="2400" dirty="0"/>
              <a:t>000</a:t>
            </a:r>
            <a:r>
              <a:rPr lang="cs-CZ" sz="2400" dirty="0"/>
              <a:t> Kč. Investice bude uhrazena z dlouhodobých záloh</a:t>
            </a:r>
            <a:r>
              <a:rPr lang="en-US" sz="2400" dirty="0"/>
              <a:t>. </a:t>
            </a:r>
            <a:r>
              <a:rPr lang="cs-CZ" sz="2400" dirty="0"/>
              <a:t>“</a:t>
            </a:r>
            <a:r>
              <a:rPr lang="en-US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258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Proč</a:t>
            </a:r>
            <a:r>
              <a:rPr lang="en-US" sz="2400" b="1" dirty="0"/>
              <a:t> ?</a:t>
            </a:r>
            <a:endParaRPr lang="cs-CZ" sz="2400" b="1" dirty="0"/>
          </a:p>
          <a:p>
            <a:pPr marL="457200" lvl="1" indent="0">
              <a:buNone/>
            </a:pPr>
            <a:r>
              <a:rPr lang="cs-CZ" sz="1800" spc="-1" dirty="0">
                <a:latin typeface="Arial"/>
              </a:rPr>
              <a:t>Snížení nákladů na elektřinu domácnostem i SVJ</a:t>
            </a:r>
            <a:endParaRPr lang="en-US" sz="1800" spc="-1" dirty="0">
              <a:latin typeface="Arial"/>
            </a:endParaRPr>
          </a:p>
          <a:p>
            <a:pPr marL="457200" lvl="1" indent="0">
              <a:buNone/>
            </a:pPr>
            <a:endParaRPr lang="cs-CZ" sz="1400" b="1" dirty="0"/>
          </a:p>
          <a:p>
            <a:r>
              <a:rPr lang="en-US" sz="2400" b="1" dirty="0"/>
              <a:t>Jak ?</a:t>
            </a:r>
            <a:endParaRPr lang="cs-CZ" sz="2400" b="1" dirty="0"/>
          </a:p>
          <a:p>
            <a:pPr marL="457200" lvl="1" indent="0">
              <a:buNone/>
            </a:pPr>
            <a:r>
              <a:rPr lang="cs-CZ" sz="1800" spc="-1" dirty="0">
                <a:latin typeface="Arial"/>
              </a:rPr>
              <a:t>Získat energii levněji jinak</a:t>
            </a: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69419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D921DAA-7DEE-0092-9936-EC5D128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01" y="1399006"/>
            <a:ext cx="3796527" cy="34326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2460D69-9353-8D57-38F4-CDEE1CCBF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70" y="1399006"/>
            <a:ext cx="3991703" cy="34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2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en-US" sz="2400" b="1" u="sng" dirty="0" err="1"/>
              <a:t>Umístění</a:t>
            </a:r>
            <a:endParaRPr lang="cs-CZ" sz="2400" b="1" u="sng" dirty="0"/>
          </a:p>
          <a:p>
            <a:pPr marL="457200" lvl="1" indent="0">
              <a:buNone/>
            </a:pPr>
            <a:endParaRPr lang="cs-CZ" sz="1400" b="1" dirty="0"/>
          </a:p>
          <a:p>
            <a:pPr lvl="1"/>
            <a:endParaRPr lang="cs-CZ" sz="14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85EA28-1614-37D5-94A9-65E8DE68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03" y="1102123"/>
            <a:ext cx="2965297" cy="351075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BC2B926-726E-4D14-B459-663CA3CC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42" y="2677619"/>
            <a:ext cx="5156525" cy="83957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0E34912-58C8-36B6-1515-3F43D7443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23" y="4463769"/>
            <a:ext cx="5777449" cy="957037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E87A3DD-BD3A-9775-E6A8-2970A3FBD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715" y="3644513"/>
            <a:ext cx="2054758" cy="65284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68E97DA-6E28-3584-0087-547E49E34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642" y="1831735"/>
            <a:ext cx="1984904" cy="7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Cena a </a:t>
            </a:r>
            <a:r>
              <a:rPr lang="en-US" sz="2400" b="1" u="sng" dirty="0" err="1"/>
              <a:t>návratnost</a:t>
            </a:r>
            <a:endParaRPr lang="cs-CZ" sz="1400" b="1" u="sng" dirty="0"/>
          </a:p>
          <a:p>
            <a:pPr lvl="1"/>
            <a:endParaRPr lang="cs-CZ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17367-CCD1-6CB6-F301-50B1C53C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17" y="3013159"/>
            <a:ext cx="3683335" cy="1473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27740-752B-1041-4F50-62968BC3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87" y="3018376"/>
            <a:ext cx="4024320" cy="211526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9E0F354-4376-2B01-E48A-60374C332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99" y="2081824"/>
            <a:ext cx="1768745" cy="70027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8FD36CF-D9AC-728A-CB95-148B51943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120088"/>
            <a:ext cx="1830992" cy="5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2065412"/>
            <a:ext cx="7199313" cy="338447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„Shromáždění SVJ bere na vědomí ústní zprávu o činnosti výboru SVJ za minulé období.“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0179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u="sng" dirty="0" err="1"/>
              <a:t>Porovnání</a:t>
            </a:r>
            <a:r>
              <a:rPr lang="en-US" sz="2400" b="1" u="sng" dirty="0"/>
              <a:t> </a:t>
            </a:r>
            <a:r>
              <a:rPr lang="en-US" sz="2400" b="1" u="sng" dirty="0" err="1"/>
              <a:t>nabídek</a:t>
            </a:r>
            <a:endParaRPr lang="en-US" sz="2400" b="1" u="sng" dirty="0"/>
          </a:p>
          <a:p>
            <a:endParaRPr lang="en-US" sz="2400" b="1" dirty="0"/>
          </a:p>
          <a:p>
            <a:r>
              <a:rPr lang="cs-CZ" sz="1800" b="1" spc="-1" dirty="0">
                <a:latin typeface="Arial"/>
              </a:rPr>
              <a:t>Výkon a Panely</a:t>
            </a:r>
            <a:r>
              <a:rPr lang="cs-CZ" sz="1800" spc="-1" dirty="0">
                <a:latin typeface="Arial"/>
              </a:rPr>
              <a:t>: Obě nabídky jsou pro podobný výkon okolo 170 </a:t>
            </a:r>
            <a:r>
              <a:rPr lang="cs-CZ" sz="1800" spc="-1" dirty="0" err="1">
                <a:latin typeface="Arial"/>
              </a:rPr>
              <a:t>kWp</a:t>
            </a:r>
            <a:r>
              <a:rPr lang="cs-CZ" sz="1800" spc="-1" dirty="0">
                <a:latin typeface="Arial"/>
              </a:rPr>
              <a:t>. </a:t>
            </a:r>
            <a:r>
              <a:rPr lang="cs-CZ" sz="1800" spc="-1" dirty="0" err="1">
                <a:latin typeface="Arial"/>
              </a:rPr>
              <a:t>HelioWare</a:t>
            </a:r>
            <a:r>
              <a:rPr lang="cs-CZ" sz="1800" spc="-1" dirty="0">
                <a:latin typeface="Arial"/>
              </a:rPr>
              <a:t> nabízí 402 panelů s výkonem 425 </a:t>
            </a:r>
            <a:r>
              <a:rPr lang="cs-CZ" sz="1800" spc="-1" dirty="0" err="1">
                <a:latin typeface="Arial"/>
              </a:rPr>
              <a:t>Wp</a:t>
            </a:r>
            <a:r>
              <a:rPr lang="cs-CZ" sz="1800" spc="-1" dirty="0">
                <a:latin typeface="Arial"/>
              </a:rPr>
              <a:t>, S-POWER nabízí 385 panelů s výkonem 480 </a:t>
            </a:r>
            <a:r>
              <a:rPr lang="cs-CZ" sz="1800" spc="-1" dirty="0" err="1">
                <a:latin typeface="Arial"/>
              </a:rPr>
              <a:t>Wp</a:t>
            </a:r>
            <a:endParaRPr lang="cs-CZ" sz="1800" spc="-1" dirty="0">
              <a:latin typeface="Arial"/>
            </a:endParaRP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Cena</a:t>
            </a:r>
            <a:r>
              <a:rPr lang="cs-CZ" sz="1800" spc="-1" dirty="0">
                <a:latin typeface="Arial"/>
              </a:rPr>
              <a:t>: Nabídka </a:t>
            </a:r>
            <a:r>
              <a:rPr lang="cs-CZ" sz="1800" spc="-1" dirty="0" err="1">
                <a:latin typeface="Arial"/>
              </a:rPr>
              <a:t>HelioWare</a:t>
            </a:r>
            <a:r>
              <a:rPr lang="cs-CZ" sz="1800" spc="-1" dirty="0">
                <a:latin typeface="Arial"/>
              </a:rPr>
              <a:t> je nižší než S-</a:t>
            </a:r>
            <a:r>
              <a:rPr lang="cs-CZ" sz="1800" spc="-1" dirty="0" err="1">
                <a:latin typeface="Arial"/>
              </a:rPr>
              <a:t>Power</a:t>
            </a:r>
            <a:r>
              <a:rPr lang="cs-CZ" sz="1800" spc="-1" dirty="0">
                <a:latin typeface="Arial"/>
              </a:rPr>
              <a:t> (6 583 360 Kč vs. 6 999 000 Kč) 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Roční Úspora a Návratnost</a:t>
            </a:r>
            <a:r>
              <a:rPr lang="cs-CZ" sz="1800" spc="-1" dirty="0">
                <a:latin typeface="Arial"/>
              </a:rPr>
              <a:t>: </a:t>
            </a:r>
            <a:r>
              <a:rPr lang="cs-CZ" sz="1800" spc="-1" dirty="0" err="1">
                <a:latin typeface="Arial"/>
              </a:rPr>
              <a:t>HelioWare</a:t>
            </a:r>
            <a:r>
              <a:rPr lang="cs-CZ" sz="1800" spc="-1" dirty="0">
                <a:latin typeface="Arial"/>
              </a:rPr>
              <a:t> slibuje roční úsporu 628 728 Kč a návratnost 5,2 let, zatímco S-POWER slibuje úsporu 714 756 Kč a návratnost do 5 let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Doba Instalace</a:t>
            </a:r>
            <a:r>
              <a:rPr lang="cs-CZ" sz="1800" spc="-1" dirty="0">
                <a:latin typeface="Arial"/>
              </a:rPr>
              <a:t>: (4-6 měsíců)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Záruka a Funkce</a:t>
            </a:r>
            <a:r>
              <a:rPr lang="cs-CZ" sz="1800" spc="-1" dirty="0">
                <a:latin typeface="Arial"/>
              </a:rPr>
              <a:t>: Obě nabídky obsahují dlouhé záruční doby až 25 let na důležité komponenty. Obě nabídky obsahují kvalitní panely, střídače a </a:t>
            </a:r>
            <a:r>
              <a:rPr lang="cs-CZ" sz="1800" spc="-1" dirty="0" err="1">
                <a:latin typeface="Arial"/>
              </a:rPr>
              <a:t>optimizéry</a:t>
            </a:r>
            <a:endParaRPr lang="cs-CZ" sz="1800" spc="-1" dirty="0">
              <a:latin typeface="Arial"/>
            </a:endParaRPr>
          </a:p>
          <a:p>
            <a:pPr lvl="1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600150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r>
              <a:rPr lang="en-US" sz="2400" b="1" u="sng" dirty="0" err="1"/>
              <a:t>Dotace</a:t>
            </a:r>
            <a:endParaRPr lang="en-US" sz="2400" b="1" u="sng" dirty="0"/>
          </a:p>
          <a:p>
            <a:endParaRPr lang="en-US" sz="2400" b="1" dirty="0"/>
          </a:p>
          <a:p>
            <a:endParaRPr lang="en-US" sz="1800" b="1" spc="-1" dirty="0">
              <a:latin typeface="Arial"/>
            </a:endParaRPr>
          </a:p>
          <a:p>
            <a:endParaRPr lang="en-US" sz="1800" b="1" spc="-1" dirty="0">
              <a:latin typeface="Arial"/>
            </a:endParaRPr>
          </a:p>
          <a:p>
            <a:endParaRPr lang="en-US" sz="1800" b="1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15 000 Kč </a:t>
            </a:r>
            <a:r>
              <a:rPr lang="cs-CZ" sz="1800" spc="-1" dirty="0">
                <a:latin typeface="Arial"/>
              </a:rPr>
              <a:t>za 1 </a:t>
            </a:r>
            <a:r>
              <a:rPr lang="cs-CZ" sz="1800" spc="-1" dirty="0" err="1">
                <a:latin typeface="Arial"/>
              </a:rPr>
              <a:t>kWp</a:t>
            </a:r>
            <a:r>
              <a:rPr lang="cs-CZ" sz="1800" spc="-1" dirty="0">
                <a:latin typeface="Arial"/>
              </a:rPr>
              <a:t> instalovaného výkonu</a:t>
            </a:r>
          </a:p>
          <a:p>
            <a:r>
              <a:rPr lang="cs-CZ" sz="1800" b="1" spc="-1" dirty="0">
                <a:latin typeface="Arial"/>
              </a:rPr>
              <a:t>10 000 Kč </a:t>
            </a:r>
            <a:r>
              <a:rPr lang="cs-CZ" sz="1800" spc="-1" dirty="0">
                <a:latin typeface="Arial"/>
              </a:rPr>
              <a:t>za 1 kWh akumulačního systému</a:t>
            </a:r>
          </a:p>
          <a:p>
            <a:r>
              <a:rPr lang="cs-CZ" sz="1800" b="1" spc="-1" dirty="0">
                <a:latin typeface="Arial"/>
              </a:rPr>
              <a:t>10 000 Kč </a:t>
            </a:r>
            <a:r>
              <a:rPr lang="cs-CZ" sz="1800" spc="-1" dirty="0">
                <a:latin typeface="Arial"/>
              </a:rPr>
              <a:t>za bytovou jednotku sdílející elektřinu z FV systému a připojenou k systému optimalizace spotřeby energie</a:t>
            </a:r>
          </a:p>
          <a:p>
            <a:r>
              <a:rPr lang="cs-CZ" sz="1800" spc="-1" dirty="0">
                <a:latin typeface="Arial"/>
              </a:rPr>
              <a:t>Finanční prostředky lze čerpat</a:t>
            </a:r>
            <a:r>
              <a:rPr lang="cs-CZ" sz="1800" b="1" spc="-1" dirty="0">
                <a:latin typeface="Arial"/>
              </a:rPr>
              <a:t> zálohově předem</a:t>
            </a:r>
          </a:p>
          <a:p>
            <a:pPr lvl="1"/>
            <a:endParaRPr lang="cs-CZ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F0938-C2F8-E5EF-516A-2A19B8F3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49388"/>
            <a:ext cx="501084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Fotovoltaika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2" name="Zástupný symbol pro text 4">
            <a:extLst>
              <a:ext uri="{FF2B5EF4-FFF2-40B4-BE49-F238E27FC236}">
                <a16:creationId xmlns:a16="http://schemas.microsoft.com/office/drawing/2014/main" id="{1D5ADA9A-44A3-03DC-D644-B751F9743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u="sng" dirty="0" err="1"/>
              <a:t>Dotace</a:t>
            </a:r>
            <a:r>
              <a:rPr lang="en-US" sz="2400" b="1" u="sng" dirty="0"/>
              <a:t> – </a:t>
            </a:r>
            <a:r>
              <a:rPr lang="en-US" sz="2400" b="1" u="sng" dirty="0" err="1"/>
              <a:t>naše</a:t>
            </a:r>
            <a:r>
              <a:rPr lang="en-US" sz="2400" b="1" u="sng" dirty="0"/>
              <a:t> </a:t>
            </a:r>
            <a:r>
              <a:rPr lang="en-US" sz="2400" b="1" u="sng" dirty="0" err="1"/>
              <a:t>možnosti</a:t>
            </a:r>
            <a:endParaRPr lang="en-US" sz="2400" b="1" u="sng" dirty="0"/>
          </a:p>
          <a:p>
            <a:endParaRPr lang="en-US" sz="2400" b="1" dirty="0"/>
          </a:p>
          <a:p>
            <a:r>
              <a:rPr lang="cs-CZ" sz="1800" spc="-1" dirty="0">
                <a:latin typeface="Arial"/>
              </a:rPr>
              <a:t>Cena FVE 		: 7.000.000 Kč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spc="-1" dirty="0">
                <a:latin typeface="Arial"/>
              </a:rPr>
              <a:t>Dotace na výkon		: 15.000 Kč x 185 </a:t>
            </a:r>
            <a:r>
              <a:rPr lang="cs-CZ" sz="1800" spc="-1" dirty="0" err="1">
                <a:latin typeface="Arial"/>
              </a:rPr>
              <a:t>kWp</a:t>
            </a:r>
            <a:r>
              <a:rPr lang="cs-CZ" sz="1800" spc="-1" dirty="0">
                <a:latin typeface="Arial"/>
              </a:rPr>
              <a:t> = 2.775.000 Kč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Cena s dotací		: 4.225.000 Kč</a:t>
            </a:r>
          </a:p>
          <a:p>
            <a:endParaRPr lang="cs-CZ" sz="1800" spc="-1" dirty="0">
              <a:latin typeface="Arial"/>
            </a:endParaRPr>
          </a:p>
          <a:p>
            <a:endParaRPr lang="cs-CZ" sz="1800" spc="-1" dirty="0">
              <a:latin typeface="Arial"/>
            </a:endParaRPr>
          </a:p>
          <a:p>
            <a:endParaRPr lang="cs-CZ" sz="1800" spc="-1" dirty="0">
              <a:latin typeface="Arial"/>
            </a:endParaRPr>
          </a:p>
          <a:p>
            <a:r>
              <a:rPr lang="cs-CZ" sz="1800" spc="-1" dirty="0">
                <a:latin typeface="Arial"/>
              </a:rPr>
              <a:t>Nevyčerpaná dotace do 50% ceny FVE : 725.000</a:t>
            </a:r>
          </a:p>
          <a:p>
            <a:endParaRPr lang="cs-CZ" sz="1800" spc="-1" dirty="0">
              <a:latin typeface="Arial"/>
            </a:endParaRPr>
          </a:p>
          <a:p>
            <a:r>
              <a:rPr lang="cs-CZ" sz="1800" spc="-1" dirty="0">
                <a:latin typeface="Arial"/>
              </a:rPr>
              <a:t>Přidat dotaci za optimalizaci energie : 10.000 Kč x alespoň 100 bytů</a:t>
            </a:r>
          </a:p>
          <a:p>
            <a:endParaRPr lang="cs-CZ" sz="1800" spc="-1" dirty="0">
              <a:latin typeface="Arial"/>
            </a:endParaRPr>
          </a:p>
          <a:p>
            <a:endParaRPr lang="cs-CZ" sz="1800" spc="-1" dirty="0">
              <a:latin typeface="Arial"/>
            </a:endParaRPr>
          </a:p>
          <a:p>
            <a:r>
              <a:rPr lang="cs-CZ" sz="1800" b="1" spc="-1" dirty="0">
                <a:latin typeface="Arial"/>
              </a:rPr>
              <a:t>Cena s maximální dotací	: 3.500.000 Kč</a:t>
            </a:r>
          </a:p>
          <a:p>
            <a:pPr lvl="1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370007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Fotovoltaika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/>
              <a:t>„Shromáždění SVJ</a:t>
            </a:r>
            <a:r>
              <a:rPr lang="en-US" sz="2400" dirty="0"/>
              <a:t> </a:t>
            </a:r>
            <a:r>
              <a:rPr lang="en-US" sz="2400" dirty="0" err="1"/>
              <a:t>ukládá</a:t>
            </a:r>
            <a:r>
              <a:rPr lang="en-US" sz="2400" dirty="0"/>
              <a:t> </a:t>
            </a:r>
            <a:r>
              <a:rPr lang="en-US" sz="2400" dirty="0" err="1"/>
              <a:t>výboru</a:t>
            </a:r>
            <a:r>
              <a:rPr lang="en-US" sz="2400" dirty="0"/>
              <a:t> </a:t>
            </a:r>
            <a:r>
              <a:rPr lang="en-US" sz="2400" dirty="0" err="1"/>
              <a:t>realizovat</a:t>
            </a:r>
            <a:r>
              <a:rPr lang="en-US" sz="2400" dirty="0"/>
              <a:t> </a:t>
            </a:r>
            <a:r>
              <a:rPr lang="en-US" sz="2400" dirty="0" err="1"/>
              <a:t>výstavbu</a:t>
            </a:r>
            <a:r>
              <a:rPr lang="en-US" sz="2400" dirty="0"/>
              <a:t> </a:t>
            </a:r>
            <a:r>
              <a:rPr lang="en-US" sz="2400" dirty="0" err="1"/>
              <a:t>fotovoltaické</a:t>
            </a:r>
            <a:r>
              <a:rPr lang="en-US" sz="2400" dirty="0"/>
              <a:t> </a:t>
            </a:r>
            <a:r>
              <a:rPr lang="en-US" sz="2400" dirty="0" err="1"/>
              <a:t>elektrárny</a:t>
            </a:r>
            <a:r>
              <a:rPr lang="en-US" sz="2400" dirty="0"/>
              <a:t> v </a:t>
            </a:r>
            <a:r>
              <a:rPr lang="en-US" sz="2400" dirty="0" err="1"/>
              <a:t>plném</a:t>
            </a:r>
            <a:r>
              <a:rPr lang="en-US" sz="2400" dirty="0"/>
              <a:t> </a:t>
            </a:r>
            <a:r>
              <a:rPr lang="en-US" sz="2400" dirty="0" err="1"/>
              <a:t>rozsahu</a:t>
            </a:r>
            <a:r>
              <a:rPr lang="en-US" sz="2400" dirty="0"/>
              <a:t> </a:t>
            </a:r>
            <a:r>
              <a:rPr lang="en-US" sz="2400" dirty="0" err="1"/>
              <a:t>navrženém</a:t>
            </a:r>
            <a:r>
              <a:rPr lang="en-US" sz="2400" dirty="0"/>
              <a:t> v </a:t>
            </a:r>
            <a:r>
              <a:rPr lang="en-US" sz="2400" dirty="0" err="1"/>
              <a:t>materiálech</a:t>
            </a:r>
            <a:r>
              <a:rPr lang="en-US" sz="2400" dirty="0"/>
              <a:t> – 6 </a:t>
            </a:r>
            <a:r>
              <a:rPr lang="en-US" sz="2400" dirty="0" err="1"/>
              <a:t>samostaných</a:t>
            </a:r>
            <a:r>
              <a:rPr lang="en-US" sz="2400" dirty="0"/>
              <a:t> FVE pro 6 </a:t>
            </a:r>
            <a:r>
              <a:rPr lang="en-US" sz="2400" dirty="0" err="1"/>
              <a:t>vchodů</a:t>
            </a:r>
            <a:r>
              <a:rPr lang="en-US" sz="2400" dirty="0"/>
              <a:t>, </a:t>
            </a:r>
            <a:r>
              <a:rPr lang="en-US" sz="2400" dirty="0" err="1"/>
              <a:t>výkon</a:t>
            </a:r>
            <a:r>
              <a:rPr lang="en-US" sz="2400" dirty="0"/>
              <a:t> </a:t>
            </a:r>
            <a:r>
              <a:rPr lang="en-US" sz="2400" dirty="0" err="1"/>
              <a:t>cca</a:t>
            </a:r>
            <a:r>
              <a:rPr lang="en-US" sz="2400" dirty="0"/>
              <a:t> 170 </a:t>
            </a:r>
            <a:r>
              <a:rPr lang="en-US" sz="2400" dirty="0" err="1"/>
              <a:t>kWp</a:t>
            </a:r>
            <a:r>
              <a:rPr lang="en-US" sz="2400" dirty="0"/>
              <a:t>, bez </a:t>
            </a:r>
            <a:r>
              <a:rPr lang="en-US" sz="2400" dirty="0" err="1"/>
              <a:t>bateriového</a:t>
            </a:r>
            <a:r>
              <a:rPr lang="en-US" sz="2400" dirty="0"/>
              <a:t> </a:t>
            </a:r>
            <a:r>
              <a:rPr lang="en-US" sz="2400" dirty="0" err="1"/>
              <a:t>uložiště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Dále</a:t>
            </a:r>
            <a:r>
              <a:rPr lang="en-US" sz="2400" dirty="0"/>
              <a:t> </a:t>
            </a:r>
            <a:r>
              <a:rPr lang="en-US" sz="2400" dirty="0" err="1"/>
              <a:t>ukládá</a:t>
            </a:r>
            <a:r>
              <a:rPr lang="en-US" sz="2400" dirty="0"/>
              <a:t> </a:t>
            </a:r>
            <a:r>
              <a:rPr lang="en-US" sz="2400" dirty="0" err="1"/>
              <a:t>Výboru</a:t>
            </a:r>
            <a:r>
              <a:rPr lang="en-US" sz="2400" dirty="0"/>
              <a:t> </a:t>
            </a:r>
            <a:r>
              <a:rPr lang="en-US" sz="2400" dirty="0" err="1"/>
              <a:t>využít</a:t>
            </a:r>
            <a:r>
              <a:rPr lang="en-US" sz="2400" dirty="0"/>
              <a:t> </a:t>
            </a:r>
            <a:r>
              <a:rPr lang="en-US" sz="2400" dirty="0" err="1"/>
              <a:t>dotaci</a:t>
            </a:r>
            <a:r>
              <a:rPr lang="en-US" sz="2400" dirty="0"/>
              <a:t> </a:t>
            </a:r>
            <a:r>
              <a:rPr lang="en-US" sz="2400" dirty="0" err="1"/>
              <a:t>Nová</a:t>
            </a:r>
            <a:r>
              <a:rPr lang="en-US" sz="2400" dirty="0"/>
              <a:t> </a:t>
            </a:r>
            <a:r>
              <a:rPr lang="en-US" sz="2400" dirty="0" err="1"/>
              <a:t>zelená</a:t>
            </a:r>
            <a:r>
              <a:rPr lang="en-US" sz="2400" dirty="0"/>
              <a:t> </a:t>
            </a:r>
            <a:r>
              <a:rPr lang="en-US" sz="2400" dirty="0" err="1"/>
              <a:t>úsporám</a:t>
            </a:r>
            <a:r>
              <a:rPr lang="en-US" sz="2400" dirty="0"/>
              <a:t>, </a:t>
            </a:r>
            <a:r>
              <a:rPr lang="en-US" sz="2400" dirty="0" err="1"/>
              <a:t>pouze</a:t>
            </a:r>
            <a:r>
              <a:rPr lang="en-US" sz="2400" dirty="0"/>
              <a:t> v </a:t>
            </a:r>
            <a:r>
              <a:rPr lang="en-US" sz="2400" dirty="0" err="1"/>
              <a:t>rozsahu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instalovaný</a:t>
            </a:r>
            <a:r>
              <a:rPr lang="en-US" sz="2400" dirty="0"/>
              <a:t> </a:t>
            </a:r>
            <a:r>
              <a:rPr lang="en-US" sz="2400" dirty="0" err="1"/>
              <a:t>výkon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Dále</a:t>
            </a:r>
            <a:r>
              <a:rPr lang="en-US" sz="2400" dirty="0"/>
              <a:t> </a:t>
            </a:r>
            <a:r>
              <a:rPr lang="en-US" sz="2400" dirty="0" err="1"/>
              <a:t>ukládá</a:t>
            </a:r>
            <a:r>
              <a:rPr lang="en-US" sz="2400" dirty="0"/>
              <a:t> </a:t>
            </a:r>
            <a:r>
              <a:rPr lang="en-US" sz="2400" dirty="0" err="1"/>
              <a:t>Výboru</a:t>
            </a:r>
            <a:r>
              <a:rPr lang="en-US" sz="2400" dirty="0"/>
              <a:t> </a:t>
            </a:r>
            <a:r>
              <a:rPr lang="en-US" sz="2400" dirty="0" err="1"/>
              <a:t>zařídit</a:t>
            </a:r>
            <a:r>
              <a:rPr lang="en-US" sz="2400" dirty="0"/>
              <a:t> </a:t>
            </a:r>
            <a:r>
              <a:rPr lang="en-US" sz="2400" dirty="0" err="1"/>
              <a:t>veškerou</a:t>
            </a:r>
            <a:r>
              <a:rPr lang="en-US" sz="2400" dirty="0"/>
              <a:t> </a:t>
            </a:r>
            <a:r>
              <a:rPr lang="en-US" sz="2400" dirty="0" err="1"/>
              <a:t>administrativu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, aby </a:t>
            </a:r>
            <a:r>
              <a:rPr lang="en-US" sz="2400" dirty="0" err="1"/>
              <a:t>vyrobenou</a:t>
            </a:r>
            <a:r>
              <a:rPr lang="en-US" sz="2400" dirty="0"/>
              <a:t> </a:t>
            </a:r>
            <a:r>
              <a:rPr lang="en-US" sz="2400" dirty="0" err="1"/>
              <a:t>elektřinu</a:t>
            </a:r>
            <a:r>
              <a:rPr lang="en-US" sz="2400" dirty="0"/>
              <a:t> </a:t>
            </a:r>
            <a:r>
              <a:rPr lang="en-US" sz="2400" dirty="0" err="1"/>
              <a:t>mohly</a:t>
            </a:r>
            <a:r>
              <a:rPr lang="en-US" sz="2400" dirty="0"/>
              <a:t> </a:t>
            </a:r>
            <a:r>
              <a:rPr lang="en-US" sz="2400" dirty="0" err="1"/>
              <a:t>spotřebovávat</a:t>
            </a:r>
            <a:r>
              <a:rPr lang="en-US" sz="2400" dirty="0"/>
              <a:t> </a:t>
            </a:r>
            <a:r>
              <a:rPr lang="en-US" sz="2400" dirty="0" err="1"/>
              <a:t>jednotlivé</a:t>
            </a:r>
            <a:r>
              <a:rPr lang="en-US" sz="2400" dirty="0"/>
              <a:t> </a:t>
            </a:r>
            <a:r>
              <a:rPr lang="en-US" sz="2400" dirty="0" err="1"/>
              <a:t>byty</a:t>
            </a:r>
            <a:r>
              <a:rPr lang="en-US" sz="2400" dirty="0"/>
              <a:t>, </a:t>
            </a:r>
            <a:r>
              <a:rPr lang="en-US" sz="2400" dirty="0" err="1"/>
              <a:t>primárně</a:t>
            </a:r>
            <a:r>
              <a:rPr lang="en-US" sz="2400" dirty="0"/>
              <a:t> v </a:t>
            </a:r>
            <a:r>
              <a:rPr lang="en-US" sz="2400" dirty="0" err="1"/>
              <a:t>poměru</a:t>
            </a:r>
            <a:r>
              <a:rPr lang="en-US" sz="2400" dirty="0"/>
              <a:t> </a:t>
            </a:r>
            <a:r>
              <a:rPr lang="en-US" sz="2400" dirty="0" err="1"/>
              <a:t>svého</a:t>
            </a:r>
            <a:r>
              <a:rPr lang="en-US" sz="2400" dirty="0"/>
              <a:t> </a:t>
            </a:r>
            <a:r>
              <a:rPr lang="en-US" sz="2400" dirty="0" err="1"/>
              <a:t>vlastnického</a:t>
            </a:r>
            <a:r>
              <a:rPr lang="en-US" sz="2400" dirty="0"/>
              <a:t> </a:t>
            </a:r>
            <a:r>
              <a:rPr lang="en-US" sz="2400" dirty="0" err="1"/>
              <a:t>podílu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A </a:t>
            </a:r>
            <a:r>
              <a:rPr lang="en-US" sz="2400" dirty="0" err="1"/>
              <a:t>dále</a:t>
            </a:r>
            <a:r>
              <a:rPr lang="en-US" sz="2400" dirty="0"/>
              <a:t> </a:t>
            </a:r>
            <a:r>
              <a:rPr lang="en-US" sz="2400" dirty="0" err="1"/>
              <a:t>zařídit</a:t>
            </a:r>
            <a:r>
              <a:rPr lang="en-US" sz="2400" dirty="0"/>
              <a:t> </a:t>
            </a:r>
            <a:r>
              <a:rPr lang="en-US" sz="2400" dirty="0" err="1"/>
              <a:t>smlouvy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výkup</a:t>
            </a:r>
            <a:r>
              <a:rPr lang="en-US" sz="2400" dirty="0"/>
              <a:t> </a:t>
            </a:r>
            <a:r>
              <a:rPr lang="en-US" sz="2400" dirty="0" err="1"/>
              <a:t>přebytečné</a:t>
            </a:r>
            <a:r>
              <a:rPr lang="en-US" sz="2400" dirty="0"/>
              <a:t> </a:t>
            </a:r>
            <a:r>
              <a:rPr lang="en-US" sz="2400" dirty="0" err="1"/>
              <a:t>nespotřebované</a:t>
            </a:r>
            <a:r>
              <a:rPr lang="en-US" sz="2400" dirty="0"/>
              <a:t> </a:t>
            </a:r>
            <a:r>
              <a:rPr lang="en-US" sz="2400" dirty="0" err="1"/>
              <a:t>elektřiny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Předpokládaná</a:t>
            </a:r>
            <a:r>
              <a:rPr lang="en-US" sz="2400" dirty="0"/>
              <a:t> </a:t>
            </a:r>
            <a:r>
              <a:rPr lang="en-US" sz="2400" dirty="0" err="1"/>
              <a:t>cena</a:t>
            </a:r>
            <a:r>
              <a:rPr lang="en-US" sz="2400" dirty="0"/>
              <a:t> </a:t>
            </a:r>
            <a:r>
              <a:rPr lang="en-US" sz="2400" dirty="0" err="1"/>
              <a:t>celé</a:t>
            </a:r>
            <a:r>
              <a:rPr lang="en-US" sz="2400" dirty="0"/>
              <a:t> </a:t>
            </a:r>
            <a:r>
              <a:rPr lang="en-US" sz="2400" dirty="0" err="1"/>
              <a:t>investice</a:t>
            </a:r>
            <a:r>
              <a:rPr lang="en-US" sz="2400" dirty="0"/>
              <a:t> je 7.000.000 </a:t>
            </a:r>
            <a:r>
              <a:rPr lang="en-US" sz="2400" dirty="0" err="1"/>
              <a:t>Kč</a:t>
            </a:r>
            <a:r>
              <a:rPr lang="en-US" sz="2400" dirty="0"/>
              <a:t>, z toho </a:t>
            </a:r>
            <a:r>
              <a:rPr lang="en-US" sz="2400" dirty="0" err="1"/>
              <a:t>náklady</a:t>
            </a:r>
            <a:r>
              <a:rPr lang="en-US" sz="2400" dirty="0"/>
              <a:t> SVJ po </a:t>
            </a:r>
            <a:r>
              <a:rPr lang="en-US" sz="2400" dirty="0" err="1"/>
              <a:t>odečtení</a:t>
            </a:r>
            <a:r>
              <a:rPr lang="en-US" sz="2400" dirty="0"/>
              <a:t> </a:t>
            </a:r>
            <a:r>
              <a:rPr lang="en-US" sz="2400" dirty="0" err="1"/>
              <a:t>dotace</a:t>
            </a:r>
            <a:r>
              <a:rPr lang="en-US" sz="2400" dirty="0"/>
              <a:t> 4.225.000 </a:t>
            </a:r>
            <a:r>
              <a:rPr lang="en-US" sz="2400" dirty="0" err="1"/>
              <a:t>Kč</a:t>
            </a:r>
            <a:r>
              <a:rPr lang="en-US" sz="2400" dirty="0"/>
              <a:t>. </a:t>
            </a:r>
            <a:r>
              <a:rPr lang="en-US" sz="2400" dirty="0" err="1"/>
              <a:t>Hrazena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z </a:t>
            </a:r>
            <a:r>
              <a:rPr lang="en-US" sz="2400" dirty="0" err="1"/>
              <a:t>dlouhodbých</a:t>
            </a:r>
            <a:r>
              <a:rPr lang="en-US" sz="2400" dirty="0"/>
              <a:t> </a:t>
            </a:r>
            <a:r>
              <a:rPr lang="en-US" sz="2400" dirty="0" err="1"/>
              <a:t>záloh</a:t>
            </a:r>
            <a:r>
              <a:rPr lang="en-US" sz="2400" dirty="0"/>
              <a:t>.”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74129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Různé a diskuze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297362"/>
          </a:xfrm>
        </p:spPr>
        <p:txBody>
          <a:bodyPr>
            <a:normAutofit/>
          </a:bodyPr>
          <a:lstStyle/>
          <a:p>
            <a:r>
              <a:rPr lang="cs-CZ" sz="2000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Různé a diskuze</a:t>
            </a:r>
            <a:endParaRPr lang="cs-CZ" sz="8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cs-CZ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Děkujeme za váš čas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Výbor SVJ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835951"/>
              </p:ext>
            </p:extLst>
          </p:nvPr>
        </p:nvGraphicFramePr>
        <p:xfrm>
          <a:off x="1475656" y="1273324"/>
          <a:ext cx="7488833" cy="424847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95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114709877"/>
                    </a:ext>
                  </a:extLst>
                </a:gridCol>
                <a:gridCol w="1005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60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 (20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ění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oproti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9863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odpad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úklid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elektřinu společných prostor vč. Garáží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ostatní služby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byty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garáže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teplo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ohřev teplé vody (315.033+035)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vodné, stočné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revizi a údržbu technologií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revizi a údržbu technologií – garáže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úklid garáží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společné služby v areálu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effectLst/>
                        </a:rPr>
                        <a:t>„Náklady“  na </a:t>
                      </a:r>
                      <a:r>
                        <a:rPr lang="en-US" sz="1000" u="none" strike="noStrike" kern="1200" dirty="0">
                          <a:effectLst/>
                        </a:rPr>
                        <a:t>o</a:t>
                      </a:r>
                      <a:r>
                        <a:rPr lang="cs-CZ" sz="1000" u="none" strike="noStrike" kern="1200" dirty="0">
                          <a:effectLst/>
                        </a:rPr>
                        <a:t>dměny výboru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celkem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540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593109"/>
              </p:ext>
            </p:extLst>
          </p:nvPr>
        </p:nvGraphicFramePr>
        <p:xfrm>
          <a:off x="1259632" y="932094"/>
          <a:ext cx="7860763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0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A3D66F6-C784-1075-F2C8-3034B2CF4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36120"/>
              </p:ext>
            </p:extLst>
          </p:nvPr>
        </p:nvGraphicFramePr>
        <p:xfrm>
          <a:off x="1475656" y="1181364"/>
          <a:ext cx="7211144" cy="441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1708697" imgH="1281841" progId="PowerPoint.Show.12">
                  <p:embed/>
                </p:oleObj>
              </mc:Choice>
              <mc:Fallback>
                <p:oleObj name="Presentation" r:id="rId3" imgW="1708697" imgH="128184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181364"/>
                        <a:ext cx="7211144" cy="441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9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zálohy - čerpání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02275"/>
              </p:ext>
            </p:extLst>
          </p:nvPr>
        </p:nvGraphicFramePr>
        <p:xfrm>
          <a:off x="1907704" y="1273324"/>
          <a:ext cx="6408712" cy="2923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Částka</a:t>
                      </a:r>
                      <a:r>
                        <a:rPr lang="en-US" sz="1600" dirty="0"/>
                        <a:t> (v </a:t>
                      </a:r>
                      <a:r>
                        <a:rPr lang="en-US" sz="1600" dirty="0" err="1"/>
                        <a:t>tisících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Kč</a:t>
                      </a:r>
                      <a:r>
                        <a:rPr lang="en-US" sz="1600" dirty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Rekonstrukce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výtahů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1 150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Malířské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práce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Modernizace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přístupového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systému</a:t>
                      </a:r>
                      <a:r>
                        <a:rPr lang="en-US" sz="1600" dirty="0"/>
                        <a:t>, 1. faze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Výměna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vadných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svítidel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5581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1 630 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F3B45B-3659-72DB-BF43-A22E273792C9}"/>
              </a:ext>
            </a:extLst>
          </p:cNvPr>
          <p:cNvSpPr txBox="1"/>
          <p:nvPr/>
        </p:nvSpPr>
        <p:spPr>
          <a:xfrm>
            <a:off x="1907704" y="436966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Stav v 31. 12. 2023</a:t>
            </a:r>
          </a:p>
          <a:p>
            <a:r>
              <a:rPr lang="en-US" dirty="0"/>
              <a:t>- </a:t>
            </a:r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zálohy</a:t>
            </a:r>
            <a:r>
              <a:rPr lang="en-US" dirty="0"/>
              <a:t>:	11 008 034 </a:t>
            </a:r>
            <a:r>
              <a:rPr lang="en-US" dirty="0" err="1"/>
              <a:t>Kč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zálohy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výměnu</a:t>
            </a:r>
            <a:r>
              <a:rPr lang="en-US" dirty="0"/>
              <a:t> </a:t>
            </a:r>
            <a:r>
              <a:rPr lang="en-US" dirty="0" err="1"/>
              <a:t>měřáků</a:t>
            </a:r>
            <a:r>
              <a:rPr lang="en-US" dirty="0"/>
              <a:t>: 	919 698 </a:t>
            </a:r>
            <a:r>
              <a:rPr lang="en-US" dirty="0" err="1"/>
              <a:t>Kč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488113" cy="4032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„Shromáždění SVJ schvaluje účetní závěrku a zprávu o hospodaření za rok 20</a:t>
            </a:r>
            <a:r>
              <a:rPr lang="en-US" dirty="0"/>
              <a:t>23</a:t>
            </a:r>
            <a:r>
              <a:rPr lang="cs-CZ" dirty="0"/>
              <a:t>. </a:t>
            </a:r>
          </a:p>
          <a:p>
            <a:pPr marL="702000" algn="just">
              <a:buNone/>
            </a:pPr>
            <a:endParaRPr lang="cs-CZ" dirty="0"/>
          </a:p>
          <a:p>
            <a:pPr marL="342000" indent="0" algn="just">
              <a:buNone/>
            </a:pPr>
            <a:r>
              <a:rPr lang="cs-CZ" dirty="0"/>
              <a:t>Shromáždění SVJ schvaluje vypořádat výsledek hospodaření za hlavní činnost za rok 20</a:t>
            </a:r>
            <a:r>
              <a:rPr lang="en-US" dirty="0"/>
              <a:t>23</a:t>
            </a:r>
            <a:r>
              <a:rPr lang="cs-CZ" dirty="0"/>
              <a:t> následovně: </a:t>
            </a:r>
          </a:p>
          <a:p>
            <a:pPr marL="342000" lvl="0" indent="0">
              <a:buFontTx/>
              <a:buChar char="-"/>
            </a:pPr>
            <a:r>
              <a:rPr lang="en-US" dirty="0"/>
              <a:t> </a:t>
            </a:r>
            <a:r>
              <a:rPr lang="cs-CZ" dirty="0"/>
              <a:t>p</a:t>
            </a:r>
            <a:r>
              <a:rPr lang="en-US" dirty="0" err="1"/>
              <a:t>řevést</a:t>
            </a:r>
            <a:r>
              <a:rPr lang="cs-CZ" dirty="0"/>
              <a:t> zisk z hlavní činnosti ve výši </a:t>
            </a:r>
            <a:r>
              <a:rPr lang="en-US" b="1" dirty="0"/>
              <a:t>295 834,07 </a:t>
            </a:r>
            <a:r>
              <a:rPr lang="cs-CZ" b="1" dirty="0"/>
              <a:t>Kč </a:t>
            </a:r>
            <a:r>
              <a:rPr lang="en-US" dirty="0"/>
              <a:t>do </a:t>
            </a:r>
            <a:r>
              <a:rPr lang="en-US" dirty="0" err="1"/>
              <a:t>dlouhodobých</a:t>
            </a:r>
            <a:r>
              <a:rPr lang="en-US" dirty="0"/>
              <a:t> </a:t>
            </a:r>
            <a:r>
              <a:rPr lang="en-US" dirty="0" err="1"/>
              <a:t>záloh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úhradu</a:t>
            </a:r>
            <a:r>
              <a:rPr lang="en-US" dirty="0"/>
              <a:t> </a:t>
            </a:r>
            <a:r>
              <a:rPr lang="en-US" dirty="0" err="1"/>
              <a:t>nákladů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2024,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rozhodnutí</a:t>
            </a:r>
            <a:r>
              <a:rPr lang="en-US" dirty="0"/>
              <a:t> </a:t>
            </a:r>
            <a:r>
              <a:rPr lang="en-US" dirty="0" err="1"/>
              <a:t>Výboru</a:t>
            </a:r>
            <a:r>
              <a:rPr lang="en-US" dirty="0"/>
              <a:t>.</a:t>
            </a:r>
            <a:r>
              <a:rPr lang="cs-CZ" dirty="0"/>
              <a:t>“</a:t>
            </a:r>
          </a:p>
          <a:p>
            <a:pPr marL="342000" indent="0" algn="just">
              <a:buNone/>
            </a:pPr>
            <a:r>
              <a:rPr lang="cs-CZ" dirty="0"/>
              <a:t> </a:t>
            </a:r>
          </a:p>
          <a:p>
            <a:pPr marL="342000" indent="0" algn="just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999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výše (24. 4. 2019):</a:t>
            </a:r>
            <a:endParaRPr lang="cs-CZ" sz="1400" dirty="0"/>
          </a:p>
          <a:p>
            <a:r>
              <a:rPr lang="cs-CZ" sz="1400" dirty="0"/>
              <a:t>„Shromáždění SVJ navyšuje finanční prostředky určené na odměny orgánů SVJ o 15 %. Celková roční částka určená na odměny výboru tak od roku 2019 včetně bude činit částku 273 335,- Kč. 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36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Volba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Odměny výboru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Dlouhodobé zálohy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Měřiče energií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Ventily ve stupačkách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Fotovoltaika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67432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3064</Words>
  <Application>Microsoft Office PowerPoint</Application>
  <PresentationFormat>Předvádění na obrazovce (16:10)</PresentationFormat>
  <Paragraphs>795</Paragraphs>
  <Slides>35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Motiv sady Office</vt:lpstr>
      <vt:lpstr>1_Motiv sady Office</vt:lpstr>
      <vt:lpstr>Microsoft PowerPoint Presentation</vt:lpstr>
      <vt:lpstr>22. Shromáždění SVJ</vt:lpstr>
      <vt:lpstr>Zahájení a volby</vt:lpstr>
      <vt:lpstr>Zpráva o činnosti</vt:lpstr>
      <vt:lpstr>Zpráva o hospodaření</vt:lpstr>
      <vt:lpstr>Zpráva o hospodaření</vt:lpstr>
      <vt:lpstr>Zpráva o hospodaření</vt:lpstr>
      <vt:lpstr>Dlouhodobé zálohy - čerpání</vt:lpstr>
      <vt:lpstr>Účetní závěrka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 Volba výboru</vt:lpstr>
      <vt:lpstr> Volba výboru</vt:lpstr>
      <vt:lpstr> Volba náhradníků</vt:lpstr>
      <vt:lpstr>Odměny výboru </vt:lpstr>
      <vt:lpstr>Navýšení příspěvků do dlouhodobých záloh </vt:lpstr>
      <vt:lpstr>Navýšení příspěvků do dlouhodobých záloh </vt:lpstr>
      <vt:lpstr>Výměna měřičů energií </vt:lpstr>
      <vt:lpstr> Výměna měřičů energií </vt:lpstr>
      <vt:lpstr> Výměna měřičů energií </vt:lpstr>
      <vt:lpstr> Výměna stoupačkových ventilů</vt:lpstr>
      <vt:lpstr>Fotovoltaika </vt:lpstr>
      <vt:lpstr>Fotovoltaika </vt:lpstr>
      <vt:lpstr>Fotovoltaika </vt:lpstr>
      <vt:lpstr>Fotovoltaika </vt:lpstr>
      <vt:lpstr>Fotovoltaika </vt:lpstr>
      <vt:lpstr>Fotovoltaika </vt:lpstr>
      <vt:lpstr>Fotovoltaika </vt:lpstr>
      <vt:lpstr> Fotovoltaika</vt:lpstr>
      <vt:lpstr>Různé a diskuze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Černých</dc:creator>
  <cp:lastModifiedBy>CERNY Jaroslav</cp:lastModifiedBy>
  <cp:revision>655</cp:revision>
  <dcterms:created xsi:type="dcterms:W3CDTF">2011-04-18T18:13:55Z</dcterms:created>
  <dcterms:modified xsi:type="dcterms:W3CDTF">2024-06-25T21:59:06Z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20372f-9ab3-4551-9149-9f9b12e2c27e_Enabled">
    <vt:lpwstr>true</vt:lpwstr>
  </property>
  <property fmtid="{D5CDD505-2E9C-101B-9397-08002B2CF9AE}" pid="3" name="MSIP_Label_cf20372f-9ab3-4551-9149-9f9b12e2c27e_SetDate">
    <vt:lpwstr>2024-06-24T12:47:16Z</vt:lpwstr>
  </property>
  <property fmtid="{D5CDD505-2E9C-101B-9397-08002B2CF9AE}" pid="4" name="MSIP_Label_cf20372f-9ab3-4551-9149-9f9b12e2c27e_Method">
    <vt:lpwstr>Privileged</vt:lpwstr>
  </property>
  <property fmtid="{D5CDD505-2E9C-101B-9397-08002B2CF9AE}" pid="5" name="MSIP_Label_cf20372f-9ab3-4551-9149-9f9b12e2c27e_Name">
    <vt:lpwstr>DIS OPEN</vt:lpwstr>
  </property>
  <property fmtid="{D5CDD505-2E9C-101B-9397-08002B2CF9AE}" pid="6" name="MSIP_Label_cf20372f-9ab3-4551-9149-9f9b12e2c27e_SiteId">
    <vt:lpwstr>6e603289-5e46-4e26-ac7c-03a85420a9a5</vt:lpwstr>
  </property>
  <property fmtid="{D5CDD505-2E9C-101B-9397-08002B2CF9AE}" pid="7" name="MSIP_Label_cf20372f-9ab3-4551-9149-9f9b12e2c27e_ActionId">
    <vt:lpwstr>6208b757-3551-4e76-9fb7-edbce4eecb11</vt:lpwstr>
  </property>
  <property fmtid="{D5CDD505-2E9C-101B-9397-08002B2CF9AE}" pid="8" name="MSIP_Label_cf20372f-9ab3-4551-9149-9f9b12e2c27e_ContentBits">
    <vt:lpwstr>0</vt:lpwstr>
  </property>
</Properties>
</file>