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pptx" ContentType="application/vnd.openxmlformats-officedocument.presentationml.presentation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336" r:id="rId5"/>
    <p:sldId id="314" r:id="rId6"/>
    <p:sldId id="340" r:id="rId7"/>
    <p:sldId id="358" r:id="rId8"/>
    <p:sldId id="321" r:id="rId9"/>
    <p:sldId id="315" r:id="rId10"/>
    <p:sldId id="316" r:id="rId11"/>
    <p:sldId id="317" r:id="rId12"/>
    <p:sldId id="323" r:id="rId13"/>
    <p:sldId id="318" r:id="rId14"/>
    <p:sldId id="319" r:id="rId15"/>
    <p:sldId id="320" r:id="rId16"/>
    <p:sldId id="322" r:id="rId17"/>
    <p:sldId id="364" r:id="rId18"/>
    <p:sldId id="370" r:id="rId19"/>
    <p:sldId id="333" r:id="rId20"/>
    <p:sldId id="279" r:id="rId21"/>
  </p:sldIdLst>
  <p:sldSz cx="9144000" cy="5715000" type="screen16x1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l Švec" initials="MŠ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1163" autoAdjust="0"/>
  </p:normalViewPr>
  <p:slideViewPr>
    <p:cSldViewPr>
      <p:cViewPr varScale="1">
        <p:scale>
          <a:sx n="108" d="100"/>
          <a:sy n="108" d="100"/>
        </p:scale>
        <p:origin x="1152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058525646502339E-3"/>
          <c:y val="6.1258678137971069E-2"/>
          <c:w val="0.55902693175453533"/>
          <c:h val="0.8891928870306926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8A-440A-9D4B-F2A70AF205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18A-440A-9D4B-F2A70AF205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8A-440A-9D4B-F2A70AF2057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18A-440A-9D4B-F2A70AF2057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18A-440A-9D4B-F2A70AF2057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18A-440A-9D4B-F2A70AF2057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18A-440A-9D4B-F2A70AF20578}"/>
              </c:ext>
            </c:extLst>
          </c:dPt>
          <c:dPt>
            <c:idx val="7"/>
            <c:bubble3D val="0"/>
            <c:explosion val="3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18A-440A-9D4B-F2A70AF20578}"/>
              </c:ext>
            </c:extLst>
          </c:dPt>
          <c:dPt>
            <c:idx val="8"/>
            <c:bubble3D val="0"/>
            <c:explosion val="3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18A-440A-9D4B-F2A70AF20578}"/>
              </c:ext>
            </c:extLst>
          </c:dPt>
          <c:dPt>
            <c:idx val="9"/>
            <c:bubble3D val="0"/>
            <c:explosion val="3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18A-440A-9D4B-F2A70AF2057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18A-440A-9D4B-F2A70AF20578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D18A-440A-9D4B-F2A70AF20578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D18A-440A-9D4B-F2A70AF20578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D18A-440A-9D4B-F2A70AF20578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D18A-440A-9D4B-F2A70AF20578}"/>
              </c:ext>
            </c:extLst>
          </c:dPt>
          <c:dLbls>
            <c:dLbl>
              <c:idx val="0"/>
              <c:layout>
                <c:manualLayout>
                  <c:x val="1.5223076945584035E-2"/>
                  <c:y val="1.331710394303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8A-440A-9D4B-F2A70AF20578}"/>
                </c:ext>
              </c:extLst>
            </c:dLbl>
            <c:dLbl>
              <c:idx val="1"/>
              <c:layout>
                <c:manualLayout>
                  <c:x val="-9.1902515972039824E-3"/>
                  <c:y val="1.5061749418661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8A-440A-9D4B-F2A70AF20578}"/>
                </c:ext>
              </c:extLst>
            </c:dLbl>
            <c:dLbl>
              <c:idx val="2"/>
              <c:layout>
                <c:manualLayout>
                  <c:x val="-1.6295330584570857E-2"/>
                  <c:y val="9.9104419516876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8A-440A-9D4B-F2A70AF20578}"/>
                </c:ext>
              </c:extLst>
            </c:dLbl>
            <c:dLbl>
              <c:idx val="3"/>
              <c:layout>
                <c:manualLayout>
                  <c:x val="-2.6852843640137777E-2"/>
                  <c:y val="-2.513094802680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8A-440A-9D4B-F2A70AF20578}"/>
                </c:ext>
              </c:extLst>
            </c:dLbl>
            <c:dLbl>
              <c:idx val="5"/>
              <c:layout>
                <c:manualLayout>
                  <c:x val="-1.289995640372321E-2"/>
                  <c:y val="2.1716107026733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8A-440A-9D4B-F2A70AF20578}"/>
                </c:ext>
              </c:extLst>
            </c:dLbl>
            <c:dLbl>
              <c:idx val="7"/>
              <c:layout>
                <c:manualLayout>
                  <c:x val="-9.3564708667593713E-2"/>
                  <c:y val="-6.00171465577698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8A-440A-9D4B-F2A70AF20578}"/>
                </c:ext>
              </c:extLst>
            </c:dLbl>
            <c:dLbl>
              <c:idx val="8"/>
              <c:layout>
                <c:manualLayout>
                  <c:x val="1.1085497482762236E-2"/>
                  <c:y val="-1.303733990114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8A-440A-9D4B-F2A70AF20578}"/>
                </c:ext>
              </c:extLst>
            </c:dLbl>
            <c:dLbl>
              <c:idx val="9"/>
              <c:layout>
                <c:manualLayout>
                  <c:x val="3.6415040117606903E-3"/>
                  <c:y val="3.6042374815028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8A-440A-9D4B-F2A70AF20578}"/>
                </c:ext>
              </c:extLst>
            </c:dLbl>
            <c:dLbl>
              <c:idx val="10"/>
              <c:layout>
                <c:manualLayout>
                  <c:x val="2.983170972079937E-4"/>
                  <c:y val="-1.564707283763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8A-440A-9D4B-F2A70AF20578}"/>
                </c:ext>
              </c:extLst>
            </c:dLbl>
            <c:dLbl>
              <c:idx val="13"/>
              <c:layout>
                <c:manualLayout>
                  <c:x val="1.453358057428673E-2"/>
                  <c:y val="2.1125540653448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8A-440A-9D4B-F2A70AF20578}"/>
                </c:ext>
              </c:extLst>
            </c:dLbl>
            <c:dLbl>
              <c:idx val="14"/>
              <c:layout>
                <c:manualLayout>
                  <c:x val="4.0525964209835608E-3"/>
                  <c:y val="2.2621040940342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18A-440A-9D4B-F2A70AF205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Sheet1!$A$2:$A$16</c:f>
              <c:strCache>
                <c:ptCount val="15"/>
                <c:pt idx="0">
                  <c:v>„Náklady“ na odpad </c:v>
                </c:pt>
                <c:pt idx="1">
                  <c:v>„Náklady“  na úklid</c:v>
                </c:pt>
                <c:pt idx="2">
                  <c:v>„Náklady“  na elektřinu společných prostor</c:v>
                </c:pt>
                <c:pt idx="3">
                  <c:v>„Náklady“  na ostatní služby</c:v>
                </c:pt>
                <c:pt idx="4">
                  <c:v>Pojištění</c:v>
                </c:pt>
                <c:pt idx="5">
                  <c:v>Poplatek byty</c:v>
                </c:pt>
                <c:pt idx="6">
                  <c:v>Poplatek garáže</c:v>
                </c:pt>
                <c:pt idx="7">
                  <c:v>„Náklady“  na teplo </c:v>
                </c:pt>
                <c:pt idx="8">
                  <c:v>„Náklady“  na ohřev teplé vody</c:v>
                </c:pt>
                <c:pt idx="9">
                  <c:v>„Náklady“  na vodné, stočné </c:v>
                </c:pt>
                <c:pt idx="10">
                  <c:v>„Náklady“  na revizi a údržbu technologií </c:v>
                </c:pt>
                <c:pt idx="11">
                  <c:v>„Náklady“ na revizi a údržbu technologií – garáže </c:v>
                </c:pt>
                <c:pt idx="12">
                  <c:v>„Náklady“  na úklid garáží </c:v>
                </c:pt>
                <c:pt idx="13">
                  <c:v>„Náklady“  na společné služby v areálu </c:v>
                </c:pt>
                <c:pt idx="14">
                  <c:v>„Náklady“  na odměny výboru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365</c:v>
                </c:pt>
                <c:pt idx="1">
                  <c:v>318</c:v>
                </c:pt>
                <c:pt idx="2">
                  <c:v>468</c:v>
                </c:pt>
                <c:pt idx="3">
                  <c:v>470</c:v>
                </c:pt>
                <c:pt idx="4">
                  <c:v>132</c:v>
                </c:pt>
                <c:pt idx="5">
                  <c:v>499</c:v>
                </c:pt>
                <c:pt idx="6">
                  <c:v>126</c:v>
                </c:pt>
                <c:pt idx="7">
                  <c:v>1592</c:v>
                </c:pt>
                <c:pt idx="8">
                  <c:v>1532</c:v>
                </c:pt>
                <c:pt idx="9">
                  <c:v>2434</c:v>
                </c:pt>
                <c:pt idx="10">
                  <c:v>247</c:v>
                </c:pt>
                <c:pt idx="11">
                  <c:v>228</c:v>
                </c:pt>
                <c:pt idx="12">
                  <c:v>134</c:v>
                </c:pt>
                <c:pt idx="13">
                  <c:v>350</c:v>
                </c:pt>
                <c:pt idx="1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D18A-440A-9D4B-F2A70AF205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legend>
      <c:legendPos val="b"/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3068025330365518"/>
          <c:y val="1.2432093255799127E-2"/>
          <c:w val="0.35838454301032746"/>
          <c:h val="0.9875679067442009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0EF53-C33A-4C0C-8255-BB36BA2A1695}" type="datetimeFigureOut">
              <a:rPr lang="cs-CZ" smtClean="0"/>
              <a:pPr/>
              <a:t>17.06.2025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B0B5A-4393-4AB7-B3DF-4CC9A91DD4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392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CB52D-4DE5-4698-9230-486E80A0C11B}" type="datetimeFigureOut">
              <a:rPr lang="cs-CZ" smtClean="0"/>
              <a:pPr/>
              <a:t>17.06.2025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6D5A9-5559-418F-A9B6-0F9A5A9B8E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49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1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>
                <a:solidFill>
                  <a:srgbClr val="FF0000"/>
                </a:solidFill>
              </a:rPr>
              <a:t>* Náklady </a:t>
            </a:r>
            <a:r>
              <a:rPr lang="cs-CZ" baseline="0" dirty="0">
                <a:solidFill>
                  <a:srgbClr val="FF0000"/>
                </a:solidFill>
              </a:rPr>
              <a:t>celkem bez odměn výboru.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82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954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847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41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S-Power </a:t>
            </a:r>
            <a:r>
              <a:rPr lang="en-US" dirty="0" err="1"/>
              <a:t>nabídka</a:t>
            </a:r>
            <a:r>
              <a:rPr lang="en-US" dirty="0"/>
              <a:t> : 6.999 M</a:t>
            </a:r>
          </a:p>
          <a:p>
            <a:r>
              <a:rPr lang="en-US" dirty="0" err="1"/>
              <a:t>Helioware</a:t>
            </a:r>
            <a:r>
              <a:rPr lang="en-US" dirty="0"/>
              <a:t> </a:t>
            </a:r>
            <a:r>
              <a:rPr lang="en-US" dirty="0" err="1"/>
              <a:t>nabídka</a:t>
            </a:r>
            <a:r>
              <a:rPr lang="en-US" dirty="0"/>
              <a:t> : 6.584 M</a:t>
            </a:r>
          </a:p>
          <a:p>
            <a:endParaRPr lang="en-US" dirty="0"/>
          </a:p>
          <a:p>
            <a:r>
              <a:rPr lang="en-US" dirty="0" err="1"/>
              <a:t>Finální</a:t>
            </a:r>
            <a:r>
              <a:rPr lang="en-US" dirty="0"/>
              <a:t> S-Power : 6.469 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488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S-Power po </a:t>
            </a:r>
            <a:r>
              <a:rPr lang="en-US" dirty="0" err="1"/>
              <a:t>zmenšení</a:t>
            </a:r>
            <a:r>
              <a:rPr lang="en-US" dirty="0"/>
              <a:t> </a:t>
            </a:r>
            <a:r>
              <a:rPr lang="en-US" dirty="0" err="1"/>
              <a:t>elektrárny</a:t>
            </a:r>
            <a:r>
              <a:rPr lang="en-US" dirty="0"/>
              <a:t> : 5.314 M</a:t>
            </a:r>
          </a:p>
          <a:p>
            <a:r>
              <a:rPr lang="en-US" dirty="0"/>
              <a:t>Po </a:t>
            </a:r>
            <a:r>
              <a:rPr lang="en-US" dirty="0" err="1"/>
              <a:t>započtení</a:t>
            </a:r>
            <a:r>
              <a:rPr lang="en-US" dirty="0"/>
              <a:t> </a:t>
            </a:r>
            <a:r>
              <a:rPr lang="en-US" dirty="0" err="1"/>
              <a:t>dotace</a:t>
            </a:r>
            <a:r>
              <a:rPr lang="en-US" dirty="0"/>
              <a:t> : 3.017 M</a:t>
            </a:r>
          </a:p>
          <a:p>
            <a:endParaRPr lang="en-US" dirty="0"/>
          </a:p>
          <a:p>
            <a:r>
              <a:rPr lang="en-US" dirty="0" err="1"/>
              <a:t>Úprava</a:t>
            </a:r>
            <a:r>
              <a:rPr lang="en-US" dirty="0"/>
              <a:t> </a:t>
            </a:r>
            <a:r>
              <a:rPr lang="en-US" dirty="0" err="1"/>
              <a:t>střechy</a:t>
            </a:r>
            <a:r>
              <a:rPr lang="en-US" dirty="0"/>
              <a:t> a </a:t>
            </a:r>
            <a:r>
              <a:rPr lang="en-US" dirty="0" err="1"/>
              <a:t>sněhových</a:t>
            </a:r>
            <a:r>
              <a:rPr lang="en-US" dirty="0"/>
              <a:t> </a:t>
            </a:r>
            <a:r>
              <a:rPr lang="en-US" dirty="0" err="1"/>
              <a:t>zábran</a:t>
            </a:r>
            <a:r>
              <a:rPr lang="en-US" dirty="0"/>
              <a:t> : 1.173 M</a:t>
            </a:r>
          </a:p>
          <a:p>
            <a:endParaRPr lang="en-US" dirty="0"/>
          </a:p>
          <a:p>
            <a:r>
              <a:rPr lang="en-US" dirty="0" err="1"/>
              <a:t>Celkem</a:t>
            </a:r>
            <a:r>
              <a:rPr lang="en-US" dirty="0"/>
              <a:t> </a:t>
            </a:r>
            <a:r>
              <a:rPr lang="en-US" dirty="0" err="1"/>
              <a:t>náklady</a:t>
            </a:r>
            <a:r>
              <a:rPr lang="en-US" dirty="0"/>
              <a:t> : 4.190 M</a:t>
            </a:r>
          </a:p>
          <a:p>
            <a:r>
              <a:rPr lang="en-US" dirty="0" err="1"/>
              <a:t>Schváleno</a:t>
            </a:r>
            <a:r>
              <a:rPr lang="en-US" dirty="0"/>
              <a:t>: 4.225 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34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/>
          <a:lstStyle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9B311E12-023F-4F05-B0C2-E50A84F5BBA9}" type="datetimeFigureOut">
              <a:rPr lang="cs-CZ" smtClean="0"/>
              <a:pPr/>
              <a:t>17.06.2025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0FD1DED-1C98-4E66-8AC2-62B3CD6895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/>
          <a:lstStyle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561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423667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47832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3672417"/>
            <a:ext cx="7019056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2422261"/>
            <a:ext cx="7019056" cy="12273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18755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75656" y="1333500"/>
            <a:ext cx="3456384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1333500"/>
            <a:ext cx="3538736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97430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1279261"/>
            <a:ext cx="3456384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75656" y="1812396"/>
            <a:ext cx="3456384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48064" y="1279261"/>
            <a:ext cx="3538737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8064" y="1812396"/>
            <a:ext cx="3538737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32810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48311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0739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27542"/>
            <a:ext cx="2448272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39952" y="227542"/>
            <a:ext cx="4546848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47664" y="1195917"/>
            <a:ext cx="2448272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96407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725329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75672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9B311E12-023F-4F05-B0C2-E50A84F5BBA9}" type="datetimeFigureOut">
              <a:rPr lang="cs-CZ" smtClean="0"/>
              <a:pPr/>
              <a:t>17.06.2025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0FD1DED-1C98-4E66-8AC2-62B3CD6895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84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3672417"/>
            <a:ext cx="7019056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2422261"/>
            <a:ext cx="7019056" cy="12273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75656" y="1333500"/>
            <a:ext cx="3456384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1333500"/>
            <a:ext cx="3538736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1279261"/>
            <a:ext cx="3456384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75656" y="1812396"/>
            <a:ext cx="3456384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48064" y="1279261"/>
            <a:ext cx="3538737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8064" y="1812396"/>
            <a:ext cx="3538737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27542"/>
            <a:ext cx="2448272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39952" y="227542"/>
            <a:ext cx="4546848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47664" y="1195917"/>
            <a:ext cx="2448272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75656" y="228865"/>
            <a:ext cx="7211144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1333500"/>
            <a:ext cx="7211144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28865"/>
            <a:ext cx="1208665" cy="7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75656" y="228865"/>
            <a:ext cx="7211144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1333500"/>
            <a:ext cx="7211144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74141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.ppt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en-US" dirty="0"/>
              <a:t>3</a:t>
            </a:r>
            <a:r>
              <a:rPr lang="cs-CZ" dirty="0"/>
              <a:t>. Shromáždění SVJ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17</a:t>
            </a:r>
            <a:r>
              <a:rPr lang="cs-CZ" dirty="0"/>
              <a:t>. června 202</a:t>
            </a:r>
            <a:r>
              <a:rPr lang="en-US"/>
              <a:t>5</a:t>
            </a:r>
            <a:endParaRPr lang="cs-CZ" dirty="0"/>
          </a:p>
          <a:p>
            <a:r>
              <a:rPr lang="cs-CZ" dirty="0"/>
              <a:t>19:00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508104" y="193204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Společenství pro dům č. p. 920</a:t>
            </a:r>
          </a:p>
          <a:p>
            <a:pPr algn="r"/>
            <a:r>
              <a:rPr lang="cs-CZ" sz="1400" dirty="0"/>
              <a:t>Hakenova 920 / 1</a:t>
            </a:r>
          </a:p>
          <a:p>
            <a:pPr algn="r"/>
            <a:r>
              <a:rPr lang="cs-CZ" sz="1400" dirty="0"/>
              <a:t>196 00 Praha 9 - Čakovice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150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Trvale platná usnesení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Způsob rozúčtování služeb (11. 12. 2013):</a:t>
            </a:r>
            <a:endParaRPr lang="cs-CZ" sz="1400" dirty="0"/>
          </a:p>
          <a:p>
            <a:r>
              <a:rPr lang="cs-CZ" sz="1400" dirty="0"/>
              <a:t>„Shromáždění SVJ schvaluje s okamžitou platností následující způsob rozúčtování cen služeb na jednotlivé vlastníky: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Pro veškeré služby, které SVJ </a:t>
            </a:r>
            <a:r>
              <a:rPr lang="cs-CZ" sz="1400" dirty="0" err="1"/>
              <a:t>rozúčtovává</a:t>
            </a:r>
            <a:r>
              <a:rPr lang="cs-CZ" sz="1400" dirty="0"/>
              <a:t>, či v budoucnu bude </a:t>
            </a:r>
            <a:r>
              <a:rPr lang="cs-CZ" sz="1400" dirty="0" err="1"/>
              <a:t>rozúčtovávat</a:t>
            </a:r>
            <a:r>
              <a:rPr lang="cs-CZ" sz="1400" dirty="0"/>
              <a:t>, vlastníkům jednotek, je rozhodným kritériem pro rozúčtování velikost podílu vlastníka na společných částech, tj. plocha jednotky. Toto ustanovení se použije vždy, pokud nebude rozhodnutím Shromáždění určeno jinak.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Shromáždění SVJ dále určuje, že:</a:t>
            </a:r>
            <a:br>
              <a:rPr lang="cs-CZ" sz="1400" dirty="0"/>
            </a:br>
            <a:r>
              <a:rPr lang="cs-CZ" sz="1400" dirty="0"/>
              <a:t>- rozúčtování nákladů na správu jednotek a nákladů na odměny orgánů SVJ bude ve stejné výši pro každou jednotku, tj. bez ohledu na spoluvlastnický podíl.</a:t>
            </a:r>
            <a:br>
              <a:rPr lang="cs-CZ" sz="1400" dirty="0"/>
            </a:br>
            <a:r>
              <a:rPr lang="cs-CZ" sz="1400" strike="sngStrike" dirty="0">
                <a:solidFill>
                  <a:srgbClr val="C00000"/>
                </a:solidFill>
              </a:rPr>
              <a:t>- rozúčtování nákladů na ohřev vody se řídí příslušnými právními předpisy a Shromáždění určuje velikost základní složky na 30% a spotřební složky na 70%.</a:t>
            </a:r>
            <a:br>
              <a:rPr lang="cs-CZ" sz="1400" strike="sngStrike" dirty="0">
                <a:solidFill>
                  <a:srgbClr val="C00000"/>
                </a:solidFill>
              </a:rPr>
            </a:br>
            <a:r>
              <a:rPr lang="cs-CZ" sz="1400" strike="sngStrike" dirty="0">
                <a:solidFill>
                  <a:srgbClr val="C00000"/>
                </a:solidFill>
              </a:rPr>
              <a:t>- rozúčtování nákladů na teplo se řídí příslušnými právními předpisy a Shromáždění určuje velikost základní složky na 40% a spotřební složky na 60%.“</a:t>
            </a:r>
            <a:r>
              <a:rPr lang="en-US" sz="1400" dirty="0">
                <a:solidFill>
                  <a:srgbClr val="C00000"/>
                </a:solidFill>
              </a:rPr>
              <a:t> *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                                                                      </a:t>
            </a:r>
            <a:r>
              <a:rPr lang="en-US" sz="1200" dirty="0">
                <a:solidFill>
                  <a:srgbClr val="002060"/>
                </a:solidFill>
              </a:rPr>
              <a:t>* </a:t>
            </a:r>
            <a:r>
              <a:rPr lang="en-US" sz="1200" dirty="0" err="1">
                <a:solidFill>
                  <a:srgbClr val="002060"/>
                </a:solidFill>
              </a:rPr>
              <a:t>nahrazeno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ustanovením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Stanov</a:t>
            </a:r>
            <a:endParaRPr lang="cs-CZ" sz="1200" dirty="0">
              <a:solidFill>
                <a:srgbClr val="002060"/>
              </a:solidFill>
            </a:endParaRPr>
          </a:p>
          <a:p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1565024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Trvale platná usnesení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r>
              <a:rPr lang="cs-CZ" sz="1400" b="1" dirty="0"/>
              <a:t>Možnosti uložení peněz SVJ (24. 4. 2013):</a:t>
            </a:r>
          </a:p>
          <a:p>
            <a:r>
              <a:rPr lang="cs-CZ" sz="1400" dirty="0"/>
              <a:t>„Shromáždění SVJ schvaluje ukládání volných prostředků následujícími způsoby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cs-CZ" sz="1400" dirty="0"/>
              <a:t>Na účtech bankovních institucí s povolením činnosti v ČR</a:t>
            </a:r>
            <a:br>
              <a:rPr lang="en-US" sz="1400" dirty="0"/>
            </a:br>
            <a:r>
              <a:rPr lang="en-US" sz="1400" dirty="0">
                <a:solidFill>
                  <a:srgbClr val="FF0000"/>
                </a:solidFill>
              </a:rPr>
              <a:t>- </a:t>
            </a:r>
            <a:r>
              <a:rPr lang="cs-CZ" sz="1400" strike="sngStrike" dirty="0">
                <a:solidFill>
                  <a:srgbClr val="FF0000"/>
                </a:solidFill>
              </a:rPr>
              <a:t>Na účtech družstevních záložen s povolením činnosti v ČR</a:t>
            </a:r>
            <a:r>
              <a:rPr lang="en-US" sz="1400" dirty="0">
                <a:solidFill>
                  <a:srgbClr val="FF0000"/>
                </a:solidFill>
              </a:rPr>
              <a:t> *</a:t>
            </a:r>
            <a:br>
              <a:rPr lang="en-US" sz="1400" dirty="0">
                <a:solidFill>
                  <a:srgbClr val="FF0000"/>
                </a:solidFill>
              </a:rPr>
            </a:br>
            <a:r>
              <a:rPr lang="en-US" sz="1400" dirty="0"/>
              <a:t>- </a:t>
            </a:r>
            <a:r>
              <a:rPr lang="cs-CZ" sz="1400" dirty="0"/>
              <a:t>Ve státních dluhopisech České republiky</a:t>
            </a:r>
            <a:br>
              <a:rPr lang="en-US" sz="1400" dirty="0"/>
            </a:br>
            <a:br>
              <a:rPr lang="en-US" sz="1400" dirty="0"/>
            </a:br>
            <a:r>
              <a:rPr lang="cs-CZ" sz="1400" dirty="0"/>
              <a:t>Výbor je povinen učinit kroky k zajištění dostupnosti prostředků s ohledem na jejich přepokládanou potřebu.“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2060"/>
                </a:solidFill>
              </a:rPr>
              <a:t>                                                                                                       * </a:t>
            </a:r>
            <a:r>
              <a:rPr lang="en-US" sz="1200" dirty="0" err="1">
                <a:solidFill>
                  <a:srgbClr val="002060"/>
                </a:solidFill>
              </a:rPr>
              <a:t>pominul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původní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smysl</a:t>
            </a:r>
            <a:r>
              <a:rPr lang="en-US" sz="1200" dirty="0">
                <a:solidFill>
                  <a:srgbClr val="002060"/>
                </a:solidFill>
              </a:rPr>
              <a:t>, </a:t>
            </a:r>
            <a:r>
              <a:rPr lang="en-US" sz="1200" dirty="0" err="1">
                <a:solidFill>
                  <a:srgbClr val="002060"/>
                </a:solidFill>
              </a:rPr>
              <a:t>není</a:t>
            </a:r>
            <a:r>
              <a:rPr lang="en-US" sz="1200" dirty="0">
                <a:solidFill>
                  <a:srgbClr val="002060"/>
                </a:solidFill>
              </a:rPr>
              <a:t> 100% </a:t>
            </a:r>
            <a:r>
              <a:rPr lang="en-US" sz="1200" dirty="0" err="1">
                <a:solidFill>
                  <a:srgbClr val="002060"/>
                </a:solidFill>
              </a:rPr>
              <a:t>pojistění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vkladů</a:t>
            </a:r>
            <a:endParaRPr lang="cs-CZ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9831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Trvale platná usnesení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Odměny výboru – způsob vyplácení (18. 4. 2012):</a:t>
            </a:r>
            <a:endParaRPr lang="cs-CZ" sz="1400" dirty="0"/>
          </a:p>
          <a:p>
            <a:r>
              <a:rPr lang="cs-CZ" sz="1400" dirty="0"/>
              <a:t>„Výbor je v kalendářním roce oprávněn odsouhlasit proplacení faktur či dohod o provedení činnosti s členem výboru nebo osobou žijící s členem výboru ve společně domácnosti v souhrnné roční výši maximálně do výše prostředků schválených Shromážděním na odměny výboru v daném roce.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Odměny výboru si smí výbor nechat proplatit jen v takové výši, aby v součtu s ostatními výdaji proplacenými z takto vybraných záloh nepřesáhly stanovené zálohy.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V kalendářním roce, ve kterém ještě neproběhlo Shromáždění, je výbor oprávněn v každém kalendářním měsíci použít prostředky pouze do výše 1/12 schválených záloh předchozího kalendářního roku.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Případně navýšení prostředků na tyto účely je ve výhradní pravomoci Shromáždění.“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4100333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Trvale platná usnesení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Fond dlouhodobých záloh na měřiče energií (18. 4. 2012):</a:t>
            </a:r>
            <a:endParaRPr lang="cs-CZ" sz="1400" dirty="0"/>
          </a:p>
          <a:p>
            <a:r>
              <a:rPr lang="cs-CZ" sz="1400" dirty="0"/>
              <a:t>„Od příštího předpisu záloh bude zaveden druhý fond dlouhodobých záloh určený výhradně na průběžné financování pravidelných výměn vodoměrů a kalorimetrů.</a:t>
            </a:r>
            <a:br>
              <a:rPr lang="cs-CZ" sz="1400" dirty="0"/>
            </a:br>
            <a:r>
              <a:rPr lang="cs-CZ" sz="1400" dirty="0"/>
              <a:t>Výši příspěvků do tohoto fondu určuje Výbor SVJ dle svého uvážení tak, aby v době následující výměny obsahoval fond odpovídající množství prostředků na její provedení.</a:t>
            </a:r>
            <a:br>
              <a:rPr lang="cs-CZ" sz="1400" dirty="0"/>
            </a:br>
            <a:r>
              <a:rPr lang="cs-CZ" sz="1400" dirty="0"/>
              <a:t>Zálohy budou určovány na základě reálných nákladů na výměnu přístrojů v dané jednotce.“</a:t>
            </a:r>
          </a:p>
          <a:p>
            <a:pPr marL="0" indent="0">
              <a:buNone/>
            </a:pPr>
            <a:endParaRPr lang="cs-CZ" sz="1400" dirty="0"/>
          </a:p>
          <a:p>
            <a:pPr lvl="0"/>
            <a:r>
              <a:rPr lang="cs-CZ" sz="1400" b="1" dirty="0"/>
              <a:t>Interval výměn měřičů energií (20. 4. 2011):</a:t>
            </a:r>
            <a:endParaRPr lang="cs-CZ" sz="1400" dirty="0"/>
          </a:p>
          <a:p>
            <a:r>
              <a:rPr lang="cs-CZ" sz="1400" dirty="0"/>
              <a:t>„Shromáždění SVJ souhlasí se zkrácením intervalu výměn vodoměrů na studenou vodu tak, aby výměna probíhala vždy společně s výměnou kalorimetrů a vodoměrů teplé užitkové vody.“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913285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Trvale platná usnesení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Správa přilehlých pozemků (20. 4. 2011):</a:t>
            </a:r>
            <a:endParaRPr lang="cs-CZ" sz="1400" dirty="0"/>
          </a:p>
          <a:p>
            <a:r>
              <a:rPr lang="cs-CZ" sz="1400" dirty="0"/>
              <a:t>„Shromáždění SVJ souhlasí s tím, že přilehlý pozemek dle prohlášení vlastníka (k. u. Čakovice, pozemek č. 1280/26), bude spravován a udržován SVJ (Společenství pro dům č. p. 920/1,3, ul. Hakenova, č. p. 920/3, ul. Marie Podvalové, č. p. 920/2, 4, 6, ul. Marty Krásové, Praha 9). Zálohy na tuto údržbu budou jako doposud vybírány společně s ostatními zálohami na správu a údržbu domu a spolu s nimi také každoročně vyúčtovány.“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4014585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Trvale platná usnesení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Předpisy záloh (20. 4. 2011):</a:t>
            </a:r>
            <a:endParaRPr lang="cs-CZ" sz="1400" dirty="0"/>
          </a:p>
          <a:p>
            <a:r>
              <a:rPr lang="cs-CZ" sz="1400" dirty="0"/>
              <a:t>„Shromáždění SVJ schvaluje s okamžitou účinností způsob stanovení výše veškerých záloh s výjimkou dlouhodobých záloh takto: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Každý člen společenství je povinen hradit zálohy na služby související s užíváním jednotky, tj. zálohy na studenou vodu, teplou vodu a teplo ve výši odpovídající skutečné spotřebě, resp. skutečným nákladům jeho jednotky v předchozím kalendářním roce navýšené o 12%.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Každý člen společenství je povinen hradit zálohy na ostatní služby a na správu a údržbu domu hrazené Společenstvím neuvedené v předchozím odstavci ve výši odpovídající skutečným nákladům v předchozím kalendářním roce navýšené o 12% a/nebo navýšené o důvodně předpokládané zvýšení nákladů (např. DPH, změny smluv).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Výbor je oprávněn na základě výše zmíněných pravidel každoročně sestavit a odeslat členům společenství nový předpis záloh. A to bez zbytečného odkladu poté, co uplynou lhůty na odvolání proti ročnímu vyúčtování.“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4020488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Fotovoltaika</a:t>
            </a:r>
            <a:r>
              <a:rPr lang="cs-CZ" b="1" dirty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  <p:sp>
        <p:nvSpPr>
          <p:cNvPr id="6" name="Zástupný symbol pro text 4">
            <a:extLst>
              <a:ext uri="{FF2B5EF4-FFF2-40B4-BE49-F238E27FC236}">
                <a16:creationId xmlns:a16="http://schemas.microsoft.com/office/drawing/2014/main" id="{30B242D0-9CE2-2E2C-E265-BBBB71461D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104158"/>
          </a:xfrm>
        </p:spPr>
        <p:txBody>
          <a:bodyPr>
            <a:normAutofit/>
          </a:bodyPr>
          <a:lstStyle/>
          <a:p>
            <a:pPr lvl="0"/>
            <a:r>
              <a:rPr lang="en-US" sz="2400" b="1" dirty="0" err="1"/>
              <a:t>Výběr</a:t>
            </a:r>
            <a:r>
              <a:rPr lang="en-US" sz="2400" b="1" dirty="0"/>
              <a:t> </a:t>
            </a:r>
            <a:r>
              <a:rPr lang="en-US" sz="2400" b="1" dirty="0" err="1"/>
              <a:t>dodavatele</a:t>
            </a:r>
            <a:endParaRPr lang="en-US" sz="2400" b="1" dirty="0"/>
          </a:p>
          <a:p>
            <a:pPr lvl="1"/>
            <a:r>
              <a:rPr lang="en-US" sz="2000" b="1" dirty="0"/>
              <a:t>S-Power, 180 </a:t>
            </a:r>
            <a:r>
              <a:rPr lang="en-US" sz="2000" b="1" dirty="0" err="1"/>
              <a:t>kWp</a:t>
            </a:r>
            <a:endParaRPr lang="en-US" sz="2000" b="1" dirty="0"/>
          </a:p>
          <a:p>
            <a:pPr lvl="1"/>
            <a:endParaRPr lang="en-US" sz="2000" b="1" dirty="0"/>
          </a:p>
          <a:p>
            <a:pPr lvl="0"/>
            <a:r>
              <a:rPr lang="en-US" sz="2400" b="1" dirty="0" err="1"/>
              <a:t>Technické</a:t>
            </a:r>
            <a:r>
              <a:rPr lang="en-US" sz="2400" b="1" dirty="0"/>
              <a:t> </a:t>
            </a:r>
            <a:r>
              <a:rPr lang="en-US" sz="2400" b="1" dirty="0" err="1"/>
              <a:t>komplikace</a:t>
            </a:r>
            <a:endParaRPr lang="en-US" sz="2400" b="1" dirty="0"/>
          </a:p>
          <a:p>
            <a:pPr lvl="1"/>
            <a:r>
              <a:rPr lang="en-US" sz="2000" b="1" dirty="0" err="1"/>
              <a:t>Sněhové</a:t>
            </a:r>
            <a:r>
              <a:rPr lang="en-US" sz="2000" b="1" dirty="0"/>
              <a:t> </a:t>
            </a:r>
            <a:r>
              <a:rPr lang="en-US" sz="2000" b="1" dirty="0" err="1"/>
              <a:t>zábrany</a:t>
            </a:r>
            <a:endParaRPr lang="en-US" sz="2000" b="1" dirty="0"/>
          </a:p>
          <a:p>
            <a:pPr lvl="2"/>
            <a:r>
              <a:rPr lang="en-US" sz="1600" b="1" dirty="0"/>
              <a:t>170-180 </a:t>
            </a:r>
            <a:r>
              <a:rPr lang="en-US" sz="1600" b="1" dirty="0" err="1"/>
              <a:t>kWp</a:t>
            </a:r>
            <a:r>
              <a:rPr lang="en-US" sz="1600" b="1" dirty="0"/>
              <a:t> -&gt; 156 </a:t>
            </a:r>
            <a:r>
              <a:rPr lang="en-US" sz="1600" b="1" dirty="0" err="1"/>
              <a:t>kWp</a:t>
            </a:r>
            <a:endParaRPr lang="en-US" sz="1600" b="1" dirty="0"/>
          </a:p>
          <a:p>
            <a:pPr lvl="1"/>
            <a:r>
              <a:rPr lang="en-US" sz="2000" b="1" dirty="0" err="1"/>
              <a:t>Statika</a:t>
            </a:r>
            <a:endParaRPr lang="en-US" sz="2000" b="1" dirty="0"/>
          </a:p>
          <a:p>
            <a:pPr lvl="2"/>
            <a:r>
              <a:rPr lang="en-US" sz="1600" b="1" dirty="0" err="1"/>
              <a:t>Shoda</a:t>
            </a:r>
            <a:r>
              <a:rPr lang="en-US" sz="1600" b="1" dirty="0"/>
              <a:t> </a:t>
            </a:r>
            <a:r>
              <a:rPr lang="en-US" sz="1600" b="1" dirty="0" err="1"/>
              <a:t>statiků</a:t>
            </a:r>
            <a:r>
              <a:rPr lang="en-US" sz="1600" b="1" dirty="0"/>
              <a:t> </a:t>
            </a:r>
            <a:r>
              <a:rPr lang="en-US" sz="1600" b="1" dirty="0" err="1"/>
              <a:t>na</a:t>
            </a:r>
            <a:r>
              <a:rPr lang="en-US" sz="1600" b="1" dirty="0"/>
              <a:t> </a:t>
            </a:r>
            <a:r>
              <a:rPr lang="en-US" sz="1600" b="1" dirty="0" err="1"/>
              <a:t>posílení</a:t>
            </a:r>
            <a:r>
              <a:rPr lang="en-US" sz="1600" b="1" dirty="0"/>
              <a:t> </a:t>
            </a:r>
            <a:r>
              <a:rPr lang="en-US" sz="1600" b="1" dirty="0" err="1"/>
              <a:t>vazníků</a:t>
            </a:r>
            <a:endParaRPr lang="en-US" sz="1600" b="1" dirty="0"/>
          </a:p>
          <a:p>
            <a:pPr marL="0" lvl="0" indent="0">
              <a:buNone/>
            </a:pPr>
            <a:endParaRPr lang="en-US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CEF302-3693-C6B1-6ED4-A69CC94490D8}"/>
              </a:ext>
            </a:extLst>
          </p:cNvPr>
          <p:cNvSpPr txBox="1"/>
          <p:nvPr/>
        </p:nvSpPr>
        <p:spPr>
          <a:xfrm>
            <a:off x="2123369" y="4441677"/>
            <a:ext cx="324036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dirty="0" err="1"/>
              <a:t>Před</a:t>
            </a:r>
            <a:r>
              <a:rPr lang="en-US" sz="1000" dirty="0"/>
              <a:t> </a:t>
            </a:r>
            <a:r>
              <a:rPr lang="en-US" sz="1000" dirty="0" err="1"/>
              <a:t>samotnou</a:t>
            </a:r>
            <a:r>
              <a:rPr lang="en-US" sz="1000" dirty="0"/>
              <a:t> </a:t>
            </a:r>
            <a:r>
              <a:rPr lang="en-US" sz="1000" dirty="0" err="1"/>
              <a:t>realizací</a:t>
            </a:r>
            <a:r>
              <a:rPr lang="en-US" sz="1000" dirty="0"/>
              <a:t> </a:t>
            </a:r>
            <a:r>
              <a:rPr lang="en-US" sz="1000" dirty="0" err="1"/>
              <a:t>instalace</a:t>
            </a:r>
            <a:r>
              <a:rPr lang="en-US" sz="1000" dirty="0"/>
              <a:t> </a:t>
            </a:r>
            <a:r>
              <a:rPr lang="en-US" sz="1000" dirty="0" err="1"/>
              <a:t>FVe</a:t>
            </a:r>
            <a:r>
              <a:rPr lang="en-US" sz="1000" dirty="0"/>
              <a:t> </a:t>
            </a:r>
            <a:r>
              <a:rPr lang="en-US" sz="1000" dirty="0" err="1"/>
              <a:t>panelů</a:t>
            </a:r>
            <a:r>
              <a:rPr lang="en-US" sz="1000" dirty="0"/>
              <a:t> </a:t>
            </a:r>
            <a:r>
              <a:rPr lang="en-US" sz="1000" dirty="0" err="1"/>
              <a:t>doporučujeme</a:t>
            </a:r>
            <a:r>
              <a:rPr lang="en-US" sz="1000" dirty="0"/>
              <a:t> </a:t>
            </a:r>
            <a:r>
              <a:rPr lang="en-US" sz="1000" dirty="0" err="1"/>
              <a:t>provést</a:t>
            </a:r>
            <a:r>
              <a:rPr lang="en-US" sz="1000" dirty="0"/>
              <a:t> </a:t>
            </a:r>
            <a:r>
              <a:rPr lang="en-US" sz="1000" dirty="0" err="1"/>
              <a:t>následující</a:t>
            </a:r>
            <a:r>
              <a:rPr lang="en-US" sz="1000" dirty="0"/>
              <a:t>:</a:t>
            </a:r>
          </a:p>
          <a:p>
            <a:r>
              <a:rPr lang="en-US" sz="1000" dirty="0"/>
              <a:t>• </a:t>
            </a:r>
            <a:r>
              <a:rPr lang="en-US" sz="1000" dirty="0" err="1"/>
              <a:t>před</a:t>
            </a:r>
            <a:r>
              <a:rPr lang="en-US" sz="1000" dirty="0"/>
              <a:t> </a:t>
            </a:r>
            <a:r>
              <a:rPr lang="en-US" sz="1000" dirty="0" err="1"/>
              <a:t>samotnou</a:t>
            </a:r>
            <a:r>
              <a:rPr lang="en-US" sz="1000" dirty="0"/>
              <a:t> </a:t>
            </a:r>
            <a:r>
              <a:rPr lang="en-US" sz="1000" dirty="0" err="1"/>
              <a:t>realizací</a:t>
            </a:r>
            <a:r>
              <a:rPr lang="en-US" sz="1000" dirty="0"/>
              <a:t> </a:t>
            </a:r>
            <a:r>
              <a:rPr lang="en-US" sz="1000" dirty="0" err="1"/>
              <a:t>bude</a:t>
            </a:r>
            <a:r>
              <a:rPr lang="en-US" sz="1000" dirty="0"/>
              <a:t> </a:t>
            </a:r>
            <a:r>
              <a:rPr lang="en-US" sz="1000" dirty="0" err="1"/>
              <a:t>provedeno</a:t>
            </a:r>
            <a:r>
              <a:rPr lang="en-US" sz="1000" dirty="0"/>
              <a:t> </a:t>
            </a:r>
            <a:r>
              <a:rPr lang="en-US" sz="1000" dirty="0" err="1"/>
              <a:t>konstrukční</a:t>
            </a:r>
            <a:r>
              <a:rPr lang="en-US" sz="1000" dirty="0"/>
              <a:t> </a:t>
            </a:r>
            <a:r>
              <a:rPr lang="en-US" sz="1000" dirty="0" err="1"/>
              <a:t>zesílení</a:t>
            </a:r>
            <a:r>
              <a:rPr lang="en-US" sz="1000" dirty="0"/>
              <a:t> </a:t>
            </a:r>
            <a:r>
              <a:rPr lang="en-US" sz="1000" dirty="0" err="1"/>
              <a:t>horního</a:t>
            </a:r>
            <a:r>
              <a:rPr lang="en-US" sz="1000" dirty="0"/>
              <a:t> </a:t>
            </a:r>
            <a:r>
              <a:rPr lang="en-US" sz="1000" dirty="0" err="1"/>
              <a:t>pasu</a:t>
            </a:r>
            <a:r>
              <a:rPr lang="en-US" sz="1000" dirty="0"/>
              <a:t> </a:t>
            </a:r>
            <a:r>
              <a:rPr lang="en-US" sz="1000" dirty="0" err="1"/>
              <a:t>vazníku</a:t>
            </a:r>
            <a:r>
              <a:rPr lang="en-US" sz="1000" dirty="0"/>
              <a:t> </a:t>
            </a:r>
            <a:r>
              <a:rPr lang="en-US" sz="1000" dirty="0" err="1"/>
              <a:t>střešními</a:t>
            </a:r>
            <a:r>
              <a:rPr lang="en-US" sz="1000" dirty="0"/>
              <a:t> </a:t>
            </a:r>
            <a:r>
              <a:rPr lang="en-US" sz="1000" dirty="0" err="1"/>
              <a:t>latěmi</a:t>
            </a:r>
            <a:r>
              <a:rPr lang="en-US" sz="1000" dirty="0"/>
              <a:t> 40/60 mm, po </a:t>
            </a:r>
            <a:r>
              <a:rPr lang="en-US" sz="1000" dirty="0" err="1"/>
              <a:t>obou</a:t>
            </a:r>
            <a:r>
              <a:rPr lang="en-US" sz="1000" dirty="0"/>
              <a:t> </a:t>
            </a:r>
            <a:r>
              <a:rPr lang="en-US" sz="1000" dirty="0" err="1"/>
              <a:t>stranách</a:t>
            </a:r>
            <a:r>
              <a:rPr lang="en-US" sz="1000" dirty="0"/>
              <a:t> </a:t>
            </a:r>
            <a:r>
              <a:rPr lang="en-US" sz="1000" dirty="0" err="1"/>
              <a:t>horního</a:t>
            </a:r>
            <a:r>
              <a:rPr lang="en-US" sz="1000" dirty="0"/>
              <a:t> </a:t>
            </a:r>
            <a:r>
              <a:rPr lang="en-US" sz="1000" dirty="0" err="1"/>
              <a:t>pasu</a:t>
            </a:r>
            <a:r>
              <a:rPr lang="en-US" sz="1000" dirty="0"/>
              <a:t>. </a:t>
            </a:r>
            <a:r>
              <a:rPr lang="en-US" sz="1000" dirty="0" err="1"/>
              <a:t>Kotvení</a:t>
            </a:r>
            <a:r>
              <a:rPr lang="en-US" sz="1000" dirty="0"/>
              <a:t> </a:t>
            </a:r>
            <a:r>
              <a:rPr lang="en-US" sz="1000" dirty="0" err="1"/>
              <a:t>lze</a:t>
            </a:r>
            <a:r>
              <a:rPr lang="en-US" sz="1000" dirty="0"/>
              <a:t> </a:t>
            </a:r>
            <a:r>
              <a:rPr lang="en-US" sz="1000" dirty="0" err="1"/>
              <a:t>provést</a:t>
            </a:r>
            <a:r>
              <a:rPr lang="en-US" sz="1000" dirty="0"/>
              <a:t> </a:t>
            </a:r>
            <a:r>
              <a:rPr lang="en-US" sz="1000" dirty="0" err="1"/>
              <a:t>vruty</a:t>
            </a:r>
            <a:r>
              <a:rPr lang="en-US" sz="1000" dirty="0"/>
              <a:t>/</a:t>
            </a:r>
            <a:r>
              <a:rPr lang="en-US" sz="1000" dirty="0" err="1"/>
              <a:t>hřebíky</a:t>
            </a:r>
            <a:r>
              <a:rPr lang="en-US" sz="1000" dirty="0"/>
              <a:t>. </a:t>
            </a:r>
            <a:r>
              <a:rPr lang="en-US" sz="1000" dirty="0" err="1"/>
              <a:t>Návrh</a:t>
            </a:r>
            <a:r>
              <a:rPr lang="en-US" sz="1000" dirty="0"/>
              <a:t> </a:t>
            </a:r>
            <a:r>
              <a:rPr lang="en-US" sz="1000" dirty="0" err="1"/>
              <a:t>kotvení</a:t>
            </a:r>
            <a:r>
              <a:rPr lang="en-US" sz="1000" dirty="0"/>
              <a:t> </a:t>
            </a:r>
            <a:r>
              <a:rPr lang="en-US" sz="1000" dirty="0" err="1"/>
              <a:t>bude</a:t>
            </a:r>
            <a:r>
              <a:rPr lang="en-US" sz="1000" dirty="0"/>
              <a:t> </a:t>
            </a:r>
            <a:r>
              <a:rPr lang="en-US" sz="1000" dirty="0" err="1"/>
              <a:t>posouzen</a:t>
            </a:r>
            <a:r>
              <a:rPr lang="en-US" sz="1000" dirty="0"/>
              <a:t> </a:t>
            </a:r>
            <a:r>
              <a:rPr lang="en-US" sz="1000" dirty="0" err="1"/>
              <a:t>statikem</a:t>
            </a:r>
            <a:r>
              <a:rPr lang="en-US" sz="1000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BD5431-03EA-0FC5-E242-AE834ADFD868}"/>
              </a:ext>
            </a:extLst>
          </p:cNvPr>
          <p:cNvSpPr txBox="1"/>
          <p:nvPr/>
        </p:nvSpPr>
        <p:spPr>
          <a:xfrm>
            <a:off x="5436096" y="4441677"/>
            <a:ext cx="3528392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1000" b="0" i="0" u="none" strike="noStrike" baseline="0" dirty="0">
                <a:latin typeface="CIDFont+F2"/>
              </a:rPr>
              <a:t>U </a:t>
            </a:r>
            <a:r>
              <a:rPr lang="en-US" sz="1000" b="0" i="0" u="none" strike="noStrike" baseline="0" dirty="0" err="1">
                <a:latin typeface="CIDFont+F2"/>
              </a:rPr>
              <a:t>střešní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konstrukce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sedlové</a:t>
            </a:r>
            <a:r>
              <a:rPr lang="en-US" sz="1000" b="0" i="0" u="none" strike="noStrike" baseline="0" dirty="0">
                <a:latin typeface="CIDFont+F2"/>
              </a:rPr>
              <a:t> je </a:t>
            </a:r>
            <a:r>
              <a:rPr lang="en-US" sz="1000" b="0" i="0" u="none" strike="noStrike" baseline="0" dirty="0" err="1">
                <a:latin typeface="CIDFont+F2"/>
              </a:rPr>
              <a:t>nutno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zajistit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přenos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zatížení</a:t>
            </a:r>
            <a:r>
              <a:rPr lang="en-US" sz="1000" b="0" i="0" u="none" strike="noStrike" baseline="0" dirty="0">
                <a:latin typeface="CIDFont+F2"/>
              </a:rPr>
              <a:t> od FVE </a:t>
            </a:r>
            <a:r>
              <a:rPr lang="en-US" sz="1000" b="0" i="0" u="none" strike="noStrike" baseline="0" dirty="0" err="1">
                <a:latin typeface="CIDFont+F2"/>
              </a:rPr>
              <a:t>přímo</a:t>
            </a:r>
            <a:r>
              <a:rPr lang="en-US" sz="1000" b="0" i="0" u="none" strike="noStrike" baseline="0" dirty="0">
                <a:latin typeface="CIDFont+F2"/>
              </a:rPr>
              <a:t> do </a:t>
            </a:r>
            <a:r>
              <a:rPr lang="en-US" sz="1000" b="0" i="0" u="none" strike="noStrike" baseline="0" dirty="0" err="1">
                <a:latin typeface="CIDFont+F2"/>
              </a:rPr>
              <a:t>vazníků</a:t>
            </a:r>
            <a:r>
              <a:rPr lang="en-US" sz="1000" b="0" i="0" u="none" strike="noStrike" baseline="0" dirty="0">
                <a:latin typeface="CIDFont+F2"/>
              </a:rPr>
              <a:t>, to </a:t>
            </a:r>
            <a:r>
              <a:rPr lang="en-US" sz="1000" b="0" i="0" u="none" strike="noStrike" baseline="0" dirty="0" err="1">
                <a:latin typeface="CIDFont+F2"/>
              </a:rPr>
              <a:t>znamená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nezatěžovat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střešní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plášť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mimo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vazníky</a:t>
            </a:r>
            <a:r>
              <a:rPr lang="en-US" sz="1000" b="0" i="0" u="none" strike="noStrike" baseline="0" dirty="0">
                <a:latin typeface="CIDFont+F2"/>
              </a:rPr>
              <a:t>, aby </a:t>
            </a:r>
            <a:r>
              <a:rPr lang="en-US" sz="1000" b="0" i="0" u="none" strike="noStrike" baseline="0" dirty="0" err="1">
                <a:latin typeface="CIDFont+F2"/>
              </a:rPr>
              <a:t>nedošlo</a:t>
            </a:r>
            <a:r>
              <a:rPr lang="en-US" sz="1000" b="0" i="0" u="none" strike="noStrike" baseline="0" dirty="0">
                <a:latin typeface="CIDFont+F2"/>
              </a:rPr>
              <a:t> k </a:t>
            </a:r>
            <a:r>
              <a:rPr lang="en-US" sz="1000" b="0" i="0" u="none" strike="noStrike" baseline="0" dirty="0" err="1">
                <a:latin typeface="CIDFont+F2"/>
              </a:rPr>
              <a:t>poškození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desek</a:t>
            </a:r>
            <a:r>
              <a:rPr lang="en-US" sz="1000" b="0" i="0" u="none" strike="noStrike" baseline="0" dirty="0">
                <a:latin typeface="CIDFont+F2"/>
              </a:rPr>
              <a:t> OSB. Pro </a:t>
            </a:r>
            <a:r>
              <a:rPr lang="en-US" sz="1000" b="0" i="0" u="none" strike="noStrike" baseline="0" dirty="0" err="1">
                <a:latin typeface="CIDFont+F2"/>
              </a:rPr>
              <a:t>bezpečné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kotvení</a:t>
            </a:r>
            <a:r>
              <a:rPr lang="en-US" sz="1000" b="0" i="0" u="none" strike="noStrike" baseline="0" dirty="0">
                <a:latin typeface="CIDFont+F2"/>
              </a:rPr>
              <a:t> FVE </a:t>
            </a:r>
            <a:r>
              <a:rPr lang="en-US" sz="1000" b="0" i="0" u="none" strike="noStrike" baseline="0" dirty="0" err="1">
                <a:latin typeface="CIDFont+F2"/>
              </a:rPr>
              <a:t>doporučuji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doplnit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horní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pásnice</a:t>
            </a:r>
            <a:endParaRPr lang="en-US" sz="1000" b="0" i="0" u="none" strike="noStrike" baseline="0" dirty="0">
              <a:latin typeface="CIDFont+F2"/>
            </a:endParaRPr>
          </a:p>
          <a:p>
            <a:pPr algn="l"/>
            <a:r>
              <a:rPr lang="en-US" sz="1000" b="0" i="0" u="none" strike="noStrike" baseline="0" dirty="0" err="1">
                <a:latin typeface="CIDFont+F2"/>
              </a:rPr>
              <a:t>vazníků</a:t>
            </a:r>
            <a:r>
              <a:rPr lang="en-US" sz="1000" b="0" i="0" u="none" strike="noStrike" baseline="0" dirty="0">
                <a:latin typeface="CIDFont+F2"/>
              </a:rPr>
              <a:t> o </a:t>
            </a:r>
            <a:r>
              <a:rPr lang="en-US" sz="1000" b="0" i="0" u="none" strike="noStrike" baseline="0" dirty="0" err="1">
                <a:latin typeface="CIDFont+F2"/>
              </a:rPr>
              <a:t>kotevní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lať</a:t>
            </a:r>
            <a:r>
              <a:rPr lang="en-US" sz="1000" b="0" i="0" u="none" strike="noStrike" baseline="0" dirty="0">
                <a:latin typeface="CIDFont+F2"/>
              </a:rPr>
              <a:t> 40/60mm a </a:t>
            </a:r>
            <a:r>
              <a:rPr lang="en-US" sz="1000" b="0" i="0" u="none" strike="noStrike" baseline="0" dirty="0" err="1">
                <a:latin typeface="CIDFont+F2"/>
              </a:rPr>
              <a:t>dále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okraj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střechy</a:t>
            </a:r>
            <a:r>
              <a:rPr lang="en-US" sz="1000" b="0" i="0" u="none" strike="noStrike" baseline="0" dirty="0">
                <a:latin typeface="CIDFont+F2"/>
              </a:rPr>
              <a:t> pod FVE </a:t>
            </a:r>
            <a:r>
              <a:rPr lang="en-US" sz="1000" b="0" i="0" u="none" strike="noStrike" baseline="0" dirty="0" err="1">
                <a:latin typeface="CIDFont+F2"/>
              </a:rPr>
              <a:t>opatřit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zachytávači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sněhu</a:t>
            </a:r>
            <a:r>
              <a:rPr lang="en-US" sz="1000" b="0" i="0" u="none" strike="noStrike" baseline="0" dirty="0">
                <a:latin typeface="CIDFont+F2"/>
              </a:rPr>
              <a:t>, </a:t>
            </a:r>
            <a:r>
              <a:rPr lang="en-US" sz="1000" b="0" i="0" u="none" strike="noStrike" baseline="0" dirty="0" err="1">
                <a:latin typeface="CIDFont+F2"/>
              </a:rPr>
              <a:t>protože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sjíždění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sněhu</a:t>
            </a:r>
            <a:r>
              <a:rPr lang="en-US" sz="1000" b="0" i="0" u="none" strike="noStrike" baseline="0" dirty="0">
                <a:latin typeface="CIDFont+F2"/>
              </a:rPr>
              <a:t> z FVE </a:t>
            </a:r>
            <a:r>
              <a:rPr lang="en-US" sz="1000" b="0" i="0" u="none" strike="noStrike" baseline="0" dirty="0" err="1">
                <a:latin typeface="CIDFont+F2"/>
              </a:rPr>
              <a:t>bude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snadnější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než</a:t>
            </a:r>
            <a:r>
              <a:rPr lang="en-US" sz="1000" b="0" i="0" u="none" strike="noStrike" baseline="0" dirty="0">
                <a:latin typeface="CIDFont+F2"/>
              </a:rPr>
              <a:t> z </a:t>
            </a:r>
            <a:r>
              <a:rPr lang="en-US" sz="1000" b="0" i="0" u="none" strike="noStrike" baseline="0" dirty="0" err="1">
                <a:latin typeface="CIDFont+F2"/>
              </a:rPr>
              <a:t>původní</a:t>
            </a:r>
            <a:r>
              <a:rPr lang="en-US" sz="1000" b="0" i="0" u="none" strike="noStrike" baseline="0" dirty="0">
                <a:latin typeface="CIDFont+F2"/>
              </a:rPr>
              <a:t> </a:t>
            </a:r>
            <a:r>
              <a:rPr lang="en-US" sz="1000" b="0" i="0" u="none" strike="noStrike" baseline="0" dirty="0" err="1">
                <a:latin typeface="CIDFont+F2"/>
              </a:rPr>
              <a:t>krytiny</a:t>
            </a:r>
            <a:r>
              <a:rPr lang="en-US" sz="1000" b="0" i="0" u="none" strike="noStrike" baseline="0" dirty="0">
                <a:latin typeface="CIDFont+F2"/>
              </a:rPr>
              <a:t>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81943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Fotovoltaika</a:t>
            </a:r>
            <a:r>
              <a:rPr lang="cs-CZ" b="1" dirty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  <p:sp>
        <p:nvSpPr>
          <p:cNvPr id="2" name="Zástupný symbol pro text 4">
            <a:extLst>
              <a:ext uri="{FF2B5EF4-FFF2-40B4-BE49-F238E27FC236}">
                <a16:creationId xmlns:a16="http://schemas.microsoft.com/office/drawing/2014/main" id="{A6DA0A17-0CE5-C936-C753-712C781D7F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297362"/>
          </a:xfrm>
        </p:spPr>
        <p:txBody>
          <a:bodyPr>
            <a:normAutofit/>
          </a:bodyPr>
          <a:lstStyle/>
          <a:p>
            <a:pPr lvl="0"/>
            <a:r>
              <a:rPr lang="en-US" sz="2400" b="1" dirty="0" err="1"/>
              <a:t>Ekonomické</a:t>
            </a:r>
            <a:r>
              <a:rPr lang="en-US" sz="2400" b="1" dirty="0"/>
              <a:t> </a:t>
            </a:r>
            <a:r>
              <a:rPr lang="en-US" sz="2400" b="1" dirty="0" err="1"/>
              <a:t>dopady</a:t>
            </a:r>
            <a:endParaRPr lang="en-US" sz="2400" b="1" dirty="0"/>
          </a:p>
          <a:p>
            <a:pPr lvl="1"/>
            <a:r>
              <a:rPr lang="en-US" sz="2000" b="1" dirty="0" err="1"/>
              <a:t>Zmenšení</a:t>
            </a:r>
            <a:r>
              <a:rPr lang="en-US" sz="2000" b="1" dirty="0"/>
              <a:t> </a:t>
            </a:r>
            <a:r>
              <a:rPr lang="en-US" sz="2000" b="1" dirty="0" err="1"/>
              <a:t>elektrárny</a:t>
            </a:r>
            <a:r>
              <a:rPr lang="en-US" sz="2000" b="1" dirty="0"/>
              <a:t>, 180 -&gt;156 </a:t>
            </a:r>
            <a:r>
              <a:rPr lang="en-US" sz="2000" b="1" dirty="0" err="1"/>
              <a:t>kWp</a:t>
            </a:r>
            <a:endParaRPr lang="en-US" sz="2000" b="1" dirty="0"/>
          </a:p>
          <a:p>
            <a:pPr lvl="1"/>
            <a:r>
              <a:rPr lang="en-US" sz="2000" b="1" dirty="0" err="1"/>
              <a:t>Optimalizace</a:t>
            </a:r>
            <a:r>
              <a:rPr lang="en-US" sz="2000" b="1" dirty="0"/>
              <a:t> </a:t>
            </a:r>
            <a:r>
              <a:rPr lang="en-US" sz="2000" b="1" dirty="0" err="1"/>
              <a:t>připojení</a:t>
            </a:r>
            <a:r>
              <a:rPr lang="en-US" sz="2000" b="1" dirty="0"/>
              <a:t> </a:t>
            </a:r>
            <a:r>
              <a:rPr lang="en-US" sz="2000" b="1" dirty="0" err="1"/>
              <a:t>suterénu</a:t>
            </a:r>
            <a:r>
              <a:rPr lang="en-US" sz="2000" b="1" dirty="0"/>
              <a:t>, 157 -&gt; 145 </a:t>
            </a:r>
            <a:r>
              <a:rPr lang="en-US" sz="2000" b="1" dirty="0" err="1"/>
              <a:t>kWp</a:t>
            </a:r>
            <a:endParaRPr lang="en-US" sz="2000" b="1" dirty="0"/>
          </a:p>
          <a:p>
            <a:pPr lvl="1"/>
            <a:r>
              <a:rPr lang="en-US" sz="2000" b="1" dirty="0" err="1"/>
              <a:t>Návratnost</a:t>
            </a:r>
            <a:r>
              <a:rPr lang="en-US" sz="2000" b="1" dirty="0"/>
              <a:t> + 5-7 </a:t>
            </a:r>
            <a:r>
              <a:rPr lang="en-US" sz="2000" b="1" dirty="0" err="1"/>
              <a:t>měsíců</a:t>
            </a:r>
            <a:r>
              <a:rPr lang="en-US" sz="2000" b="1" dirty="0"/>
              <a:t> , 100 W </a:t>
            </a:r>
            <a:r>
              <a:rPr lang="en-US" sz="2000" b="1" dirty="0" err="1"/>
              <a:t>nejhorší</a:t>
            </a:r>
            <a:r>
              <a:rPr lang="en-US" sz="2000" b="1" dirty="0"/>
              <a:t> </a:t>
            </a:r>
            <a:r>
              <a:rPr lang="en-US" sz="2000" b="1" dirty="0" err="1"/>
              <a:t>verze</a:t>
            </a:r>
            <a:endParaRPr lang="en-US" sz="2000" b="1" dirty="0"/>
          </a:p>
          <a:p>
            <a:pPr lvl="2"/>
            <a:endParaRPr lang="en-US" sz="1600" b="1" dirty="0"/>
          </a:p>
          <a:p>
            <a:pPr lvl="1"/>
            <a:endParaRPr lang="en-US" sz="2000" b="1" dirty="0"/>
          </a:p>
          <a:p>
            <a:pPr lvl="1"/>
            <a:r>
              <a:rPr lang="en-US" sz="2000" b="1" dirty="0" err="1"/>
              <a:t>Vícenáklady</a:t>
            </a:r>
            <a:endParaRPr lang="en-US" sz="2000" b="1" dirty="0"/>
          </a:p>
          <a:p>
            <a:pPr lvl="2"/>
            <a:r>
              <a:rPr lang="en-US" sz="1600" b="1" dirty="0" err="1"/>
              <a:t>Střecha</a:t>
            </a:r>
            <a:endParaRPr lang="en-US" sz="1600" b="1" dirty="0"/>
          </a:p>
          <a:p>
            <a:pPr lvl="2"/>
            <a:r>
              <a:rPr lang="en-US" sz="1600" b="1" dirty="0" err="1"/>
              <a:t>Sněhové</a:t>
            </a:r>
            <a:r>
              <a:rPr lang="en-US" sz="1600" b="1" dirty="0"/>
              <a:t> </a:t>
            </a:r>
            <a:r>
              <a:rPr lang="en-US" sz="1600" b="1" dirty="0" err="1"/>
              <a:t>zábrany</a:t>
            </a:r>
            <a:endParaRPr lang="en-US" sz="1600" b="1" dirty="0"/>
          </a:p>
          <a:p>
            <a:pPr lvl="1"/>
            <a:endParaRPr lang="en-US" sz="2000" b="1" dirty="0"/>
          </a:p>
          <a:p>
            <a:r>
              <a:rPr lang="en-US" sz="2400" b="1" dirty="0" err="1"/>
              <a:t>Celkové</a:t>
            </a:r>
            <a:r>
              <a:rPr lang="en-US" sz="2400" b="1" dirty="0"/>
              <a:t> </a:t>
            </a:r>
            <a:r>
              <a:rPr lang="en-US" sz="2400" b="1" dirty="0" err="1"/>
              <a:t>náklady</a:t>
            </a:r>
            <a:r>
              <a:rPr lang="en-US" sz="2400" b="1" dirty="0"/>
              <a:t> v </a:t>
            </a:r>
            <a:r>
              <a:rPr lang="en-US" sz="2400" b="1" dirty="0" err="1"/>
              <a:t>limitu</a:t>
            </a:r>
            <a:r>
              <a:rPr lang="en-US" sz="2400" b="1" dirty="0"/>
              <a:t> </a:t>
            </a:r>
            <a:r>
              <a:rPr lang="en-US" sz="2400" b="1" dirty="0" err="1"/>
              <a:t>dle</a:t>
            </a:r>
            <a:r>
              <a:rPr lang="en-US" sz="2400" b="1" dirty="0"/>
              <a:t> </a:t>
            </a:r>
            <a:r>
              <a:rPr lang="en-US" sz="2400" b="1" dirty="0" err="1"/>
              <a:t>Shromáždění</a:t>
            </a:r>
            <a:r>
              <a:rPr lang="en-US" sz="2400" b="1" dirty="0"/>
              <a:t> 2024/06</a:t>
            </a:r>
          </a:p>
          <a:p>
            <a:pPr marL="0" lvl="0" indent="0">
              <a:buNone/>
            </a:pPr>
            <a:endParaRPr lang="en-US" sz="24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DFD2B4C-B872-ED92-7E98-E9105AFD0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974913"/>
              </p:ext>
            </p:extLst>
          </p:nvPr>
        </p:nvGraphicFramePr>
        <p:xfrm>
          <a:off x="2555776" y="3008678"/>
          <a:ext cx="5159936" cy="548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42516">
                  <a:extLst>
                    <a:ext uri="{9D8B030D-6E8A-4147-A177-3AD203B41FA5}">
                      <a16:colId xmlns:a16="http://schemas.microsoft.com/office/drawing/2014/main" val="3397858628"/>
                    </a:ext>
                  </a:extLst>
                </a:gridCol>
                <a:gridCol w="763484">
                  <a:extLst>
                    <a:ext uri="{9D8B030D-6E8A-4147-A177-3AD203B41FA5}">
                      <a16:colId xmlns:a16="http://schemas.microsoft.com/office/drawing/2014/main" val="898104161"/>
                    </a:ext>
                  </a:extLst>
                </a:gridCol>
                <a:gridCol w="763484">
                  <a:extLst>
                    <a:ext uri="{9D8B030D-6E8A-4147-A177-3AD203B41FA5}">
                      <a16:colId xmlns:a16="http://schemas.microsoft.com/office/drawing/2014/main" val="2294677431"/>
                    </a:ext>
                  </a:extLst>
                </a:gridCol>
                <a:gridCol w="763484">
                  <a:extLst>
                    <a:ext uri="{9D8B030D-6E8A-4147-A177-3AD203B41FA5}">
                      <a16:colId xmlns:a16="http://schemas.microsoft.com/office/drawing/2014/main" val="3937725653"/>
                    </a:ext>
                  </a:extLst>
                </a:gridCol>
                <a:gridCol w="763484">
                  <a:extLst>
                    <a:ext uri="{9D8B030D-6E8A-4147-A177-3AD203B41FA5}">
                      <a16:colId xmlns:a16="http://schemas.microsoft.com/office/drawing/2014/main" val="353669567"/>
                    </a:ext>
                  </a:extLst>
                </a:gridCol>
                <a:gridCol w="763484">
                  <a:extLst>
                    <a:ext uri="{9D8B030D-6E8A-4147-A177-3AD203B41FA5}">
                      <a16:colId xmlns:a16="http://schemas.microsoft.com/office/drawing/2014/main" val="4164602857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r>
                        <a:rPr lang="en-US" sz="1200" b="1" dirty="0" err="1"/>
                        <a:t>Velikost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bytu</a:t>
                      </a:r>
                      <a:r>
                        <a:rPr lang="en-US" sz="1200" b="1" dirty="0"/>
                        <a:t>,  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232691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r>
                        <a:rPr lang="en-US" sz="1200" b="1" dirty="0" err="1"/>
                        <a:t>Návratnost</a:t>
                      </a:r>
                      <a:r>
                        <a:rPr lang="en-US" sz="1200" b="1" dirty="0"/>
                        <a:t>, </a:t>
                      </a:r>
                      <a:r>
                        <a:rPr lang="en-US" sz="1200" b="1" dirty="0" err="1"/>
                        <a:t>roky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5,83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7,37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8,67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10,00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11,47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385624"/>
                  </a:ext>
                </a:extLst>
              </a:tr>
            </a:tbl>
          </a:graphicData>
        </a:graphic>
      </p:graphicFrame>
      <p:pic>
        <p:nvPicPr>
          <p:cNvPr id="14" name="Picture 1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171C214-DB32-2030-8A18-BF200F0B71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172" y="1081468"/>
            <a:ext cx="7434316" cy="4800368"/>
          </a:xfrm>
          <a:prstGeom prst="rect">
            <a:avLst/>
          </a:prstGeom>
        </p:spPr>
      </p:pic>
      <p:pic>
        <p:nvPicPr>
          <p:cNvPr id="18" name="Graphic 17" descr="Badge Follow with solid fill">
            <a:extLst>
              <a:ext uri="{FF2B5EF4-FFF2-40B4-BE49-F238E27FC236}">
                <a16:creationId xmlns:a16="http://schemas.microsoft.com/office/drawing/2014/main" id="{6F7A916C-660B-C79F-4C0D-04D3752810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8704646" y="49188"/>
            <a:ext cx="416679" cy="416679"/>
          </a:xfrm>
          <a:prstGeom prst="rect">
            <a:avLst/>
          </a:prstGeom>
        </p:spPr>
      </p:pic>
      <p:pic>
        <p:nvPicPr>
          <p:cNvPr id="20" name="Graphic 19" descr="Badge Unfollow with solid fill">
            <a:extLst>
              <a:ext uri="{FF2B5EF4-FFF2-40B4-BE49-F238E27FC236}">
                <a16:creationId xmlns:a16="http://schemas.microsoft.com/office/drawing/2014/main" id="{0DA89DED-A0AA-D195-BC8C-D3F805990E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04646" y="465867"/>
            <a:ext cx="416679" cy="416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19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Různé a diskuze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297362"/>
          </a:xfrm>
        </p:spPr>
        <p:txBody>
          <a:bodyPr>
            <a:normAutofit/>
          </a:bodyPr>
          <a:lstStyle/>
          <a:p>
            <a:r>
              <a:rPr lang="cs-CZ" sz="2000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Různé a diskuze</a:t>
            </a:r>
            <a:endParaRPr lang="cs-CZ" sz="800" dirty="0">
              <a:solidFill>
                <a:srgbClr val="C00000"/>
              </a:solidFill>
            </a:endParaRPr>
          </a:p>
          <a:p>
            <a:pPr>
              <a:lnSpc>
                <a:spcPct val="200000"/>
              </a:lnSpc>
              <a:buFontTx/>
              <a:buNone/>
            </a:pPr>
            <a:endParaRPr lang="cs-CZ" sz="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31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Děkujeme za váš čas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r">
              <a:buNone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Výbor SVJ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a volby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476375" y="1345332"/>
            <a:ext cx="7199313" cy="410455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Zahájení </a:t>
            </a:r>
            <a:endParaRPr lang="en-US" sz="2400" dirty="0"/>
          </a:p>
          <a:p>
            <a:pPr algn="just"/>
            <a:r>
              <a:rPr lang="cs-CZ" sz="2400" dirty="0"/>
              <a:t>Volba zapisovatele</a:t>
            </a:r>
          </a:p>
          <a:p>
            <a:pPr lvl="1" algn="just"/>
            <a:r>
              <a:rPr lang="cs-CZ" sz="2400" dirty="0"/>
              <a:t>???</a:t>
            </a:r>
            <a:r>
              <a:rPr lang="en-US" sz="2400" dirty="0"/>
              <a:t> </a:t>
            </a:r>
            <a:endParaRPr lang="cs-CZ" sz="2400" dirty="0"/>
          </a:p>
          <a:p>
            <a:pPr algn="just"/>
            <a:r>
              <a:rPr lang="cs-CZ" sz="2400" dirty="0"/>
              <a:t>Volba ověřovatelů</a:t>
            </a:r>
          </a:p>
          <a:p>
            <a:pPr lvl="1" algn="just"/>
            <a:r>
              <a:rPr lang="cs-CZ" sz="2400" dirty="0"/>
              <a:t> ???</a:t>
            </a:r>
          </a:p>
          <a:p>
            <a:pPr algn="just"/>
            <a:r>
              <a:rPr lang="cs-CZ" sz="2400" dirty="0"/>
              <a:t>Volba skrutátorů</a:t>
            </a:r>
          </a:p>
          <a:p>
            <a:pPr lvl="1" algn="just"/>
            <a:r>
              <a:rPr lang="cs-CZ" sz="2400" dirty="0"/>
              <a:t>???</a:t>
            </a:r>
            <a:r>
              <a:rPr lang="en-US" sz="2400" dirty="0"/>
              <a:t> 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345332"/>
            <a:ext cx="7199313" cy="410455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err="1"/>
              <a:t>Fotovoltaická</a:t>
            </a:r>
            <a:r>
              <a:rPr lang="en-US" sz="2400" dirty="0"/>
              <a:t> </a:t>
            </a:r>
            <a:r>
              <a:rPr lang="en-US" sz="2400" dirty="0" err="1"/>
              <a:t>elektrárna</a:t>
            </a:r>
            <a:r>
              <a:rPr lang="en-US" sz="2400" dirty="0"/>
              <a:t> – </a:t>
            </a:r>
            <a:r>
              <a:rPr lang="en-US" sz="2400" dirty="0" err="1"/>
              <a:t>později</a:t>
            </a:r>
            <a:endParaRPr lang="en-US" sz="2400" dirty="0"/>
          </a:p>
          <a:p>
            <a:pPr algn="just"/>
            <a:r>
              <a:rPr lang="en-US" sz="2400" dirty="0" err="1"/>
              <a:t>Čištění</a:t>
            </a:r>
            <a:r>
              <a:rPr lang="en-US" sz="2400" dirty="0"/>
              <a:t> </a:t>
            </a:r>
            <a:r>
              <a:rPr lang="en-US" sz="2400" dirty="0" err="1"/>
              <a:t>kanalizace</a:t>
            </a:r>
            <a:r>
              <a:rPr lang="en-US" sz="2400" dirty="0"/>
              <a:t> a </a:t>
            </a:r>
            <a:r>
              <a:rPr lang="en-US" sz="2400" dirty="0" err="1"/>
              <a:t>dešťových</a:t>
            </a:r>
            <a:r>
              <a:rPr lang="en-US" sz="2400" dirty="0"/>
              <a:t> </a:t>
            </a:r>
            <a:r>
              <a:rPr lang="en-US" sz="2400" dirty="0" err="1"/>
              <a:t>svodů</a:t>
            </a:r>
            <a:endParaRPr lang="en-US" sz="2400" dirty="0"/>
          </a:p>
          <a:p>
            <a:pPr algn="just"/>
            <a:r>
              <a:rPr lang="en-US" sz="2400" dirty="0" err="1"/>
              <a:t>Úklid</a:t>
            </a:r>
            <a:r>
              <a:rPr lang="en-US" sz="2400" dirty="0"/>
              <a:t> – </a:t>
            </a:r>
            <a:r>
              <a:rPr lang="en-US" sz="2400" dirty="0" err="1"/>
              <a:t>domluva</a:t>
            </a:r>
            <a:r>
              <a:rPr lang="en-US" sz="2400" dirty="0"/>
              <a:t> s </a:t>
            </a:r>
            <a:r>
              <a:rPr lang="en-US" sz="2400" dirty="0" err="1"/>
              <a:t>úklidovou</a:t>
            </a:r>
            <a:r>
              <a:rPr lang="en-US" sz="2400" dirty="0"/>
              <a:t> </a:t>
            </a:r>
            <a:r>
              <a:rPr lang="en-US" sz="2400" dirty="0" err="1"/>
              <a:t>firmou</a:t>
            </a:r>
            <a:endParaRPr lang="en-US" sz="2400" dirty="0"/>
          </a:p>
          <a:p>
            <a:pPr algn="just"/>
            <a:r>
              <a:rPr lang="en-US" sz="2400" dirty="0" err="1"/>
              <a:t>Výměna</a:t>
            </a:r>
            <a:r>
              <a:rPr lang="en-US" sz="2400" dirty="0"/>
              <a:t> </a:t>
            </a:r>
            <a:r>
              <a:rPr lang="en-US" sz="2400" dirty="0" err="1"/>
              <a:t>měřičů</a:t>
            </a:r>
            <a:r>
              <a:rPr lang="en-US" sz="2400" dirty="0"/>
              <a:t> – </a:t>
            </a:r>
            <a:r>
              <a:rPr lang="en-US" sz="2400" dirty="0" err="1"/>
              <a:t>objevené</a:t>
            </a:r>
            <a:r>
              <a:rPr lang="en-US" sz="2400" dirty="0"/>
              <a:t> </a:t>
            </a:r>
            <a:r>
              <a:rPr lang="en-US" sz="2400" dirty="0" err="1"/>
              <a:t>problémy</a:t>
            </a:r>
            <a:endParaRPr lang="en-US" sz="2400" dirty="0"/>
          </a:p>
          <a:p>
            <a:pPr algn="just"/>
            <a:r>
              <a:rPr lang="en-US" sz="2400" dirty="0" err="1"/>
              <a:t>Hromosvod</a:t>
            </a:r>
            <a:r>
              <a:rPr lang="en-US" sz="2400" dirty="0"/>
              <a:t> – </a:t>
            </a:r>
            <a:r>
              <a:rPr lang="en-US" sz="2400" dirty="0" err="1"/>
              <a:t>revize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/>
              <a:t>CETIN – </a:t>
            </a:r>
            <a:r>
              <a:rPr lang="en-US" sz="2400" dirty="0" err="1"/>
              <a:t>realizace</a:t>
            </a:r>
            <a:r>
              <a:rPr lang="en-US" sz="2400" dirty="0"/>
              <a:t> 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cs-CZ" sz="2400" dirty="0"/>
              <a:t>„Shromáždění SVJ bere na vědomí ústní zprávu o činnosti výboru SVJ za minulé období.“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činnosti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335017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hospodaření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363689"/>
              </p:ext>
            </p:extLst>
          </p:nvPr>
        </p:nvGraphicFramePr>
        <p:xfrm>
          <a:off x="1475656" y="1273324"/>
          <a:ext cx="7488833" cy="4312223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295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8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865">
                  <a:extLst>
                    <a:ext uri="{9D8B030D-6E8A-4147-A177-3AD203B41FA5}">
                      <a16:colId xmlns:a16="http://schemas.microsoft.com/office/drawing/2014/main" val="114709877"/>
                    </a:ext>
                  </a:extLst>
                </a:gridCol>
                <a:gridCol w="10058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960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 rok 20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tis. Kč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 rok 20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tis. Kč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 rok 20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tis. Kč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Rozdíl (20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v tis. Kč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Pln</a:t>
                      </a:r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ění</a:t>
                      </a:r>
                      <a:r>
                        <a:rPr lang="cs-CZ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oproti 20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9598631"/>
                  </a:ext>
                </a:extLst>
              </a:tr>
              <a:tr h="22009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„Náklady“ na odpad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9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„Náklady“  na úklid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9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„Náklady“  na elektřinu společných prostor vč. Garáží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7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„Náklady“  na ostatní služby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2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Pojištění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09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Poplatek byty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09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Poplatek garáže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7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„Náklady“  na teplo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09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„Náklady“  na ohřev teplé vody (315.033+035)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09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„Náklady“  na vodné, stočné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09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l-PL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„Náklady“  na revizi a údržbu technologií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09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„Náklady“ na revizi a údržbu technologií – garáže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2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„Náklady“  na úklid garáží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379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„Náklady“  na společné služby v areálu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2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effectLst/>
                        </a:rPr>
                        <a:t>„Náklady“  na </a:t>
                      </a:r>
                      <a:r>
                        <a:rPr lang="en-US" sz="1000" u="none" strike="noStrike" kern="1200" dirty="0">
                          <a:effectLst/>
                        </a:rPr>
                        <a:t>o</a:t>
                      </a:r>
                      <a:r>
                        <a:rPr lang="cs-CZ" sz="1000" u="none" strike="noStrike" kern="1200" dirty="0">
                          <a:effectLst/>
                        </a:rPr>
                        <a:t>dměny výboru</a:t>
                      </a:r>
                      <a:endParaRPr lang="cs-CZ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093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4798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Náklady celkem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054001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hospodaření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590715239"/>
              </p:ext>
            </p:extLst>
          </p:nvPr>
        </p:nvGraphicFramePr>
        <p:xfrm>
          <a:off x="1259632" y="932094"/>
          <a:ext cx="7860763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304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hospodaření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  <p:graphicFrame>
        <p:nvGraphicFramePr>
          <p:cNvPr id="3" name="Object 2">
            <a:hlinkClick r:id="" action="ppaction://ole?verb=0"/>
            <a:extLst>
              <a:ext uri="{FF2B5EF4-FFF2-40B4-BE49-F238E27FC236}">
                <a16:creationId xmlns:a16="http://schemas.microsoft.com/office/drawing/2014/main" id="{62EEAA12-C95A-A77A-1B14-3C4D80D5B3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249295"/>
              </p:ext>
            </p:extLst>
          </p:nvPr>
        </p:nvGraphicFramePr>
        <p:xfrm>
          <a:off x="2123728" y="1194769"/>
          <a:ext cx="5904656" cy="4432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esentation" r:id="rId3" imgW="3584660" imgH="2690171" progId="PowerPoint.Show.12">
                  <p:embed/>
                </p:oleObj>
              </mc:Choice>
              <mc:Fallback>
                <p:oleObj name="Presentation" r:id="rId3" imgW="3584660" imgH="2690171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3728" y="1194769"/>
                        <a:ext cx="5904656" cy="4432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3917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Dlouhodobé zálohy - čerpání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53752"/>
              </p:ext>
            </p:extLst>
          </p:nvPr>
        </p:nvGraphicFramePr>
        <p:xfrm>
          <a:off x="1907704" y="1273324"/>
          <a:ext cx="6408712" cy="292352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647">
                <a:tc>
                  <a:txBody>
                    <a:bodyPr/>
                    <a:lstStyle/>
                    <a:p>
                      <a:r>
                        <a:rPr lang="cs-CZ" sz="1600" dirty="0"/>
                        <a:t>Účel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/>
                        <a:t>Částka</a:t>
                      </a:r>
                      <a:r>
                        <a:rPr lang="en-US" sz="1600" dirty="0"/>
                        <a:t> (v </a:t>
                      </a:r>
                      <a:r>
                        <a:rPr lang="en-US" sz="1600" dirty="0" err="1"/>
                        <a:t>tisících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Kč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47">
                <a:tc>
                  <a:txBody>
                    <a:bodyPr/>
                    <a:lstStyle/>
                    <a:p>
                      <a:r>
                        <a:rPr lang="en-US" sz="1600" dirty="0" err="1"/>
                        <a:t>Výměna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měřičů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energií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 1 900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647">
                <a:tc>
                  <a:txBody>
                    <a:bodyPr/>
                    <a:lstStyle/>
                    <a:p>
                      <a:r>
                        <a:rPr lang="en-US" sz="1600" dirty="0" err="1"/>
                        <a:t>Rekonstrukce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střechy</a:t>
                      </a:r>
                      <a:r>
                        <a:rPr lang="en-US" sz="1600" dirty="0"/>
                        <a:t> M. </a:t>
                      </a:r>
                      <a:r>
                        <a:rPr lang="en-US" sz="1600" dirty="0" err="1"/>
                        <a:t>Krásové</a:t>
                      </a:r>
                      <a:r>
                        <a:rPr lang="en-US" sz="1600" dirty="0"/>
                        <a:t> 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1 945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647">
                <a:tc>
                  <a:txBody>
                    <a:bodyPr/>
                    <a:lstStyle/>
                    <a:p>
                      <a:r>
                        <a:rPr lang="en-US" sz="1600" dirty="0" err="1"/>
                        <a:t>Čištění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kanalizace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dešťových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svodů</a:t>
                      </a:r>
                      <a:r>
                        <a:rPr lang="en-US" sz="1600" dirty="0"/>
                        <a:t> + </a:t>
                      </a:r>
                      <a:r>
                        <a:rPr lang="en-US" sz="1600" dirty="0" err="1"/>
                        <a:t>oprava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490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647">
                <a:tc>
                  <a:txBody>
                    <a:bodyPr/>
                    <a:lstStyle/>
                    <a:p>
                      <a:r>
                        <a:rPr lang="en-US" sz="1600" dirty="0" err="1"/>
                        <a:t>Modernizace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přístupového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systému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344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……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055815"/>
                  </a:ext>
                </a:extLst>
              </a:tr>
              <a:tr h="417647">
                <a:tc>
                  <a:txBody>
                    <a:bodyPr/>
                    <a:lstStyle/>
                    <a:p>
                      <a:r>
                        <a:rPr lang="cs-CZ" sz="1600" b="1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5 470 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3F3B45B-3659-72DB-BF43-A22E273792C9}"/>
              </a:ext>
            </a:extLst>
          </p:cNvPr>
          <p:cNvSpPr txBox="1"/>
          <p:nvPr/>
        </p:nvSpPr>
        <p:spPr>
          <a:xfrm>
            <a:off x="1907704" y="4369668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Stav v 31. 12. 2024</a:t>
            </a:r>
          </a:p>
          <a:p>
            <a:r>
              <a:rPr lang="en-US" dirty="0"/>
              <a:t>- </a:t>
            </a:r>
            <a:r>
              <a:rPr lang="en-US" dirty="0" err="1"/>
              <a:t>obecné</a:t>
            </a:r>
            <a:r>
              <a:rPr lang="en-US" dirty="0"/>
              <a:t> </a:t>
            </a:r>
            <a:r>
              <a:rPr lang="en-US" dirty="0" err="1"/>
              <a:t>dlouhodobé</a:t>
            </a:r>
            <a:r>
              <a:rPr lang="en-US" dirty="0"/>
              <a:t> </a:t>
            </a:r>
            <a:r>
              <a:rPr lang="en-US" dirty="0" err="1"/>
              <a:t>zálohy</a:t>
            </a:r>
            <a:r>
              <a:rPr lang="en-US" dirty="0"/>
              <a:t>:	</a:t>
            </a:r>
            <a:r>
              <a:rPr lang="en-US" b="1" dirty="0"/>
              <a:t>8 299 389 </a:t>
            </a:r>
            <a:r>
              <a:rPr lang="en-US" dirty="0" err="1"/>
              <a:t>Kč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zálohy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výměnu</a:t>
            </a:r>
            <a:r>
              <a:rPr lang="en-US" dirty="0"/>
              <a:t> </a:t>
            </a:r>
            <a:r>
              <a:rPr lang="en-US" dirty="0" err="1"/>
              <a:t>měřáků</a:t>
            </a:r>
            <a:r>
              <a:rPr lang="en-US" dirty="0"/>
              <a:t>: 	   </a:t>
            </a:r>
            <a:r>
              <a:rPr lang="en-US" b="1" dirty="0"/>
              <a:t>- 83 587</a:t>
            </a:r>
            <a:r>
              <a:rPr lang="en-US" dirty="0"/>
              <a:t> </a:t>
            </a:r>
            <a:r>
              <a:rPr lang="en-US" dirty="0" err="1"/>
              <a:t>Kč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814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488113" cy="40322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„Shromáždění SVJ schvaluje účetní závěrku a zprávu o hospodaření za rok 20</a:t>
            </a:r>
            <a:r>
              <a:rPr lang="en-US" dirty="0"/>
              <a:t>24</a:t>
            </a:r>
            <a:r>
              <a:rPr lang="cs-CZ" dirty="0"/>
              <a:t>. </a:t>
            </a:r>
          </a:p>
          <a:p>
            <a:pPr marL="702000" algn="just">
              <a:buNone/>
            </a:pPr>
            <a:endParaRPr lang="cs-CZ" dirty="0"/>
          </a:p>
          <a:p>
            <a:pPr marL="342000" indent="0" algn="just">
              <a:buNone/>
            </a:pPr>
            <a:r>
              <a:rPr lang="cs-CZ" dirty="0"/>
              <a:t>Shromáždění SVJ schvaluje vypořádat výsledek hospodaření za hlavní činnost za rok 20</a:t>
            </a:r>
            <a:r>
              <a:rPr lang="en-US" dirty="0"/>
              <a:t>24</a:t>
            </a:r>
            <a:r>
              <a:rPr lang="cs-CZ" dirty="0"/>
              <a:t> následovně: </a:t>
            </a:r>
          </a:p>
          <a:p>
            <a:pPr marL="342000" lvl="0" indent="0">
              <a:buFontTx/>
              <a:buChar char="-"/>
            </a:pPr>
            <a:r>
              <a:rPr lang="en-US" dirty="0"/>
              <a:t> </a:t>
            </a:r>
            <a:r>
              <a:rPr lang="cs-CZ" dirty="0"/>
              <a:t>p</a:t>
            </a:r>
            <a:r>
              <a:rPr lang="en-US" dirty="0" err="1"/>
              <a:t>řevést</a:t>
            </a:r>
            <a:r>
              <a:rPr lang="cs-CZ" dirty="0"/>
              <a:t> </a:t>
            </a:r>
            <a:r>
              <a:rPr lang="en-US" dirty="0" err="1"/>
              <a:t>celý</a:t>
            </a:r>
            <a:r>
              <a:rPr lang="en-US" dirty="0"/>
              <a:t> </a:t>
            </a:r>
            <a:r>
              <a:rPr lang="cs-CZ" dirty="0"/>
              <a:t>zisk z hlavní činnosti </a:t>
            </a:r>
            <a:r>
              <a:rPr lang="en-US" dirty="0"/>
              <a:t>(</a:t>
            </a:r>
            <a:r>
              <a:rPr lang="cs-CZ" dirty="0"/>
              <a:t>ve výši </a:t>
            </a:r>
            <a:r>
              <a:rPr lang="en-US" b="1" dirty="0"/>
              <a:t>220 823,94 </a:t>
            </a:r>
            <a:r>
              <a:rPr lang="cs-CZ" b="1" dirty="0"/>
              <a:t>Kč</a:t>
            </a:r>
            <a:r>
              <a:rPr lang="en-US" dirty="0"/>
              <a:t>)</a:t>
            </a:r>
            <a:r>
              <a:rPr lang="cs-CZ" b="1" dirty="0"/>
              <a:t> </a:t>
            </a:r>
            <a:r>
              <a:rPr lang="en-US" dirty="0"/>
              <a:t>do </a:t>
            </a:r>
            <a:r>
              <a:rPr lang="en-US" dirty="0" err="1"/>
              <a:t>dlouhodobých</a:t>
            </a:r>
            <a:r>
              <a:rPr lang="en-US" dirty="0"/>
              <a:t> </a:t>
            </a:r>
            <a:r>
              <a:rPr lang="en-US" dirty="0" err="1"/>
              <a:t>záloh</a:t>
            </a:r>
            <a:r>
              <a:rPr lang="en-US" dirty="0"/>
              <a:t>.</a:t>
            </a:r>
            <a:r>
              <a:rPr lang="cs-CZ" dirty="0"/>
              <a:t>“</a:t>
            </a:r>
          </a:p>
          <a:p>
            <a:pPr marL="342000" indent="0" algn="just">
              <a:buNone/>
            </a:pPr>
            <a:r>
              <a:rPr lang="cs-CZ" dirty="0"/>
              <a:t> </a:t>
            </a:r>
          </a:p>
          <a:p>
            <a:pPr marL="342000" indent="0" algn="just">
              <a:buNone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1499936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Trvale platná usnesení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Odměny výboru – výše (</a:t>
            </a:r>
            <a:r>
              <a:rPr lang="en-US" sz="1400" b="1" dirty="0"/>
              <a:t>25</a:t>
            </a:r>
            <a:r>
              <a:rPr lang="cs-CZ" sz="1400" b="1" dirty="0"/>
              <a:t>. </a:t>
            </a:r>
            <a:r>
              <a:rPr lang="en-US" sz="1400" b="1" dirty="0"/>
              <a:t>6</a:t>
            </a:r>
            <a:r>
              <a:rPr lang="cs-CZ" sz="1400" b="1" dirty="0"/>
              <a:t>. 20</a:t>
            </a:r>
            <a:r>
              <a:rPr lang="en-US" sz="1400" b="1" dirty="0"/>
              <a:t>24</a:t>
            </a:r>
            <a:r>
              <a:rPr lang="cs-CZ" sz="1400" b="1" dirty="0"/>
              <a:t>):</a:t>
            </a:r>
            <a:endParaRPr lang="cs-CZ" sz="1400" dirty="0"/>
          </a:p>
          <a:p>
            <a:r>
              <a:rPr lang="cs-CZ" sz="1400" dirty="0"/>
              <a:t>„Shromáždění SVJ navyšuje finanční prostředky určené na odměny orgánů SVJ o </a:t>
            </a:r>
            <a:r>
              <a:rPr lang="en-US" sz="1400" dirty="0"/>
              <a:t>33</a:t>
            </a:r>
            <a:r>
              <a:rPr lang="cs-CZ" sz="1400" dirty="0"/>
              <a:t> %. Celková roční částka určená na odměny výboru tak od roku 20</a:t>
            </a:r>
            <a:r>
              <a:rPr lang="en-US" sz="1400" dirty="0"/>
              <a:t>24</a:t>
            </a:r>
            <a:r>
              <a:rPr lang="cs-CZ" sz="1400" dirty="0"/>
              <a:t> včetně bude činit částku 363 535,- Kč. 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Fotovoltaika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cs-CZ" sz="800" b="1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  <a:p>
            <a:pPr>
              <a:lnSpc>
                <a:spcPct val="200000"/>
              </a:lnSpc>
              <a:buFontTx/>
              <a:buNone/>
            </a:pP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667432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1802</Words>
  <Application>Microsoft Office PowerPoint</Application>
  <PresentationFormat>On-screen Show (16:10)</PresentationFormat>
  <Paragraphs>416</Paragraphs>
  <Slides>19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CIDFont+F2</vt:lpstr>
      <vt:lpstr>Motiv sady Office</vt:lpstr>
      <vt:lpstr>1_Motiv sady Office</vt:lpstr>
      <vt:lpstr>Presentation</vt:lpstr>
      <vt:lpstr>23. Shromáždění SVJ</vt:lpstr>
      <vt:lpstr>Zahájení a volby</vt:lpstr>
      <vt:lpstr>Zpráva o činnosti</vt:lpstr>
      <vt:lpstr>Zpráva o hospodaření</vt:lpstr>
      <vt:lpstr>Zpráva o hospodaření</vt:lpstr>
      <vt:lpstr>Zpráva o hospodaření</vt:lpstr>
      <vt:lpstr>Dlouhodobé zálohy - čerpání</vt:lpstr>
      <vt:lpstr>Účetní závěrka</vt:lpstr>
      <vt:lpstr>Trvale platná usnesení</vt:lpstr>
      <vt:lpstr>Trvale platná usnesení</vt:lpstr>
      <vt:lpstr>Trvale platná usnesení</vt:lpstr>
      <vt:lpstr>Trvale platná usnesení</vt:lpstr>
      <vt:lpstr>Trvale platná usnesení</vt:lpstr>
      <vt:lpstr>Trvale platná usnesení</vt:lpstr>
      <vt:lpstr>Trvale platná usnesení</vt:lpstr>
      <vt:lpstr>Fotovoltaika </vt:lpstr>
      <vt:lpstr>Fotovoltaika </vt:lpstr>
      <vt:lpstr>Různé a diskuze 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Černých</dc:creator>
  <cp:lastModifiedBy>CERNY Jaroslav</cp:lastModifiedBy>
  <cp:revision>658</cp:revision>
  <dcterms:created xsi:type="dcterms:W3CDTF">2011-04-18T18:13:55Z</dcterms:created>
  <dcterms:modified xsi:type="dcterms:W3CDTF">2025-06-18T08:23:47Z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f20372f-9ab3-4551-9149-9f9b12e2c27e_Enabled">
    <vt:lpwstr>true</vt:lpwstr>
  </property>
  <property fmtid="{D5CDD505-2E9C-101B-9397-08002B2CF9AE}" pid="3" name="MSIP_Label_cf20372f-9ab3-4551-9149-9f9b12e2c27e_SetDate">
    <vt:lpwstr>2024-06-24T12:47:16Z</vt:lpwstr>
  </property>
  <property fmtid="{D5CDD505-2E9C-101B-9397-08002B2CF9AE}" pid="4" name="MSIP_Label_cf20372f-9ab3-4551-9149-9f9b12e2c27e_Method">
    <vt:lpwstr>Privileged</vt:lpwstr>
  </property>
  <property fmtid="{D5CDD505-2E9C-101B-9397-08002B2CF9AE}" pid="5" name="MSIP_Label_cf20372f-9ab3-4551-9149-9f9b12e2c27e_Name">
    <vt:lpwstr>DIS OPEN</vt:lpwstr>
  </property>
  <property fmtid="{D5CDD505-2E9C-101B-9397-08002B2CF9AE}" pid="6" name="MSIP_Label_cf20372f-9ab3-4551-9149-9f9b12e2c27e_SiteId">
    <vt:lpwstr>6e603289-5e46-4e26-ac7c-03a85420a9a5</vt:lpwstr>
  </property>
  <property fmtid="{D5CDD505-2E9C-101B-9397-08002B2CF9AE}" pid="7" name="MSIP_Label_cf20372f-9ab3-4551-9149-9f9b12e2c27e_ActionId">
    <vt:lpwstr>6208b757-3551-4e76-9fb7-edbce4eecb11</vt:lpwstr>
  </property>
  <property fmtid="{D5CDD505-2E9C-101B-9397-08002B2CF9AE}" pid="8" name="MSIP_Label_cf20372f-9ab3-4551-9149-9f9b12e2c27e_ContentBits">
    <vt:lpwstr>0</vt:lpwstr>
  </property>
</Properties>
</file>