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6"/>
  </p:notesMasterIdLst>
  <p:handoutMasterIdLst>
    <p:handoutMasterId r:id="rId27"/>
  </p:handoutMasterIdLst>
  <p:sldIdLst>
    <p:sldId id="256" r:id="rId3"/>
    <p:sldId id="257" r:id="rId4"/>
    <p:sldId id="336" r:id="rId5"/>
    <p:sldId id="314" r:id="rId6"/>
    <p:sldId id="340" r:id="rId7"/>
    <p:sldId id="321" r:id="rId8"/>
    <p:sldId id="315" r:id="rId9"/>
    <p:sldId id="316" r:id="rId10"/>
    <p:sldId id="317" r:id="rId11"/>
    <p:sldId id="323" r:id="rId12"/>
    <p:sldId id="318" r:id="rId13"/>
    <p:sldId id="319" r:id="rId14"/>
    <p:sldId id="320" r:id="rId15"/>
    <p:sldId id="322" r:id="rId16"/>
    <p:sldId id="364" r:id="rId17"/>
    <p:sldId id="371" r:id="rId18"/>
    <p:sldId id="370" r:id="rId19"/>
    <p:sldId id="372" r:id="rId20"/>
    <p:sldId id="373" r:id="rId21"/>
    <p:sldId id="374" r:id="rId22"/>
    <p:sldId id="376" r:id="rId23"/>
    <p:sldId id="333" r:id="rId24"/>
    <p:sldId id="279" r:id="rId25"/>
  </p:sldIdLst>
  <p:sldSz cx="9144000" cy="5715000" type="screen16x1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l Švec" initials="MŠ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Střední styl 4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0A1B5D5-9B99-4C35-A422-299274C87663}" styleName="Střední styl 1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Střední styl 1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0044" autoAdjust="0"/>
  </p:normalViewPr>
  <p:slideViewPr>
    <p:cSldViewPr>
      <p:cViewPr varScale="1">
        <p:scale>
          <a:sx n="130" d="100"/>
          <a:sy n="130" d="100"/>
        </p:scale>
        <p:origin x="1382" y="91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058525646502339E-3"/>
          <c:y val="6.1258678137971069E-2"/>
          <c:w val="0.55902693175453533"/>
          <c:h val="0.889192887030692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8A-440A-9D4B-F2A70AF2057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18A-440A-9D4B-F2A70AF2057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8A-440A-9D4B-F2A70AF2057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18A-440A-9D4B-F2A70AF2057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18A-440A-9D4B-F2A70AF2057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18A-440A-9D4B-F2A70AF2057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18A-440A-9D4B-F2A70AF20578}"/>
              </c:ext>
            </c:extLst>
          </c:dPt>
          <c:dPt>
            <c:idx val="7"/>
            <c:bubble3D val="0"/>
            <c:explosion val="3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18A-440A-9D4B-F2A70AF20578}"/>
              </c:ext>
            </c:extLst>
          </c:dPt>
          <c:dPt>
            <c:idx val="8"/>
            <c:bubble3D val="0"/>
            <c:explosion val="3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18A-440A-9D4B-F2A70AF20578}"/>
              </c:ext>
            </c:extLst>
          </c:dPt>
          <c:dPt>
            <c:idx val="9"/>
            <c:bubble3D val="0"/>
            <c:explosion val="3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18A-440A-9D4B-F2A70AF20578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18A-440A-9D4B-F2A70AF20578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18A-440A-9D4B-F2A70AF20578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18A-440A-9D4B-F2A70AF20578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18A-440A-9D4B-F2A70AF20578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D18A-440A-9D4B-F2A70AF20578}"/>
              </c:ext>
            </c:extLst>
          </c:dPt>
          <c:dLbls>
            <c:dLbl>
              <c:idx val="0"/>
              <c:layout>
                <c:manualLayout>
                  <c:x val="1.5223076945584035E-2"/>
                  <c:y val="1.331710394303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A-440A-9D4B-F2A70AF20578}"/>
                </c:ext>
              </c:extLst>
            </c:dLbl>
            <c:dLbl>
              <c:idx val="1"/>
              <c:layout>
                <c:manualLayout>
                  <c:x val="-9.1902515972039824E-3"/>
                  <c:y val="1.5061749418661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A-440A-9D4B-F2A70AF20578}"/>
                </c:ext>
              </c:extLst>
            </c:dLbl>
            <c:dLbl>
              <c:idx val="2"/>
              <c:layout>
                <c:manualLayout>
                  <c:x val="-1.6295330584570857E-2"/>
                  <c:y val="9.9104419516876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A-440A-9D4B-F2A70AF20578}"/>
                </c:ext>
              </c:extLst>
            </c:dLbl>
            <c:dLbl>
              <c:idx val="3"/>
              <c:layout>
                <c:manualLayout>
                  <c:x val="-2.6852843640137777E-2"/>
                  <c:y val="-2.5130948026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18A-440A-9D4B-F2A70AF20578}"/>
                </c:ext>
              </c:extLst>
            </c:dLbl>
            <c:dLbl>
              <c:idx val="5"/>
              <c:layout>
                <c:manualLayout>
                  <c:x val="-1.289995640372321E-2"/>
                  <c:y val="2.1716107026733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8A-440A-9D4B-F2A70AF20578}"/>
                </c:ext>
              </c:extLst>
            </c:dLbl>
            <c:dLbl>
              <c:idx val="7"/>
              <c:layout>
                <c:manualLayout>
                  <c:x val="-9.3564708667593713E-2"/>
                  <c:y val="-6.00171465577698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18A-440A-9D4B-F2A70AF20578}"/>
                </c:ext>
              </c:extLst>
            </c:dLbl>
            <c:dLbl>
              <c:idx val="8"/>
              <c:layout>
                <c:manualLayout>
                  <c:x val="1.1085497482762236E-2"/>
                  <c:y val="-1.303733990114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18A-440A-9D4B-F2A70AF20578}"/>
                </c:ext>
              </c:extLst>
            </c:dLbl>
            <c:dLbl>
              <c:idx val="9"/>
              <c:layout>
                <c:manualLayout>
                  <c:x val="3.6415040117606903E-3"/>
                  <c:y val="3.6042374815028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18A-440A-9D4B-F2A70AF20578}"/>
                </c:ext>
              </c:extLst>
            </c:dLbl>
            <c:dLbl>
              <c:idx val="10"/>
              <c:layout>
                <c:manualLayout>
                  <c:x val="2.983170972079937E-4"/>
                  <c:y val="-1.564707283763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18A-440A-9D4B-F2A70AF20578}"/>
                </c:ext>
              </c:extLst>
            </c:dLbl>
            <c:dLbl>
              <c:idx val="13"/>
              <c:layout>
                <c:manualLayout>
                  <c:x val="1.453358057428673E-2"/>
                  <c:y val="2.1125540653448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D18A-440A-9D4B-F2A70AF20578}"/>
                </c:ext>
              </c:extLst>
            </c:dLbl>
            <c:dLbl>
              <c:idx val="14"/>
              <c:layout>
                <c:manualLayout>
                  <c:x val="4.0525964209835608E-3"/>
                  <c:y val="2.26210409403427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D18A-440A-9D4B-F2A70AF205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Sheet1!$A$2:$A$16</c:f>
              <c:strCache>
                <c:ptCount val="15"/>
                <c:pt idx="0">
                  <c:v>„Náklady“ na odpad </c:v>
                </c:pt>
                <c:pt idx="1">
                  <c:v>„Náklady“  na úklid</c:v>
                </c:pt>
                <c:pt idx="2">
                  <c:v>„Náklady“  na elektřinu společných prostor</c:v>
                </c:pt>
                <c:pt idx="3">
                  <c:v>„Náklady“  na ostatní služby</c:v>
                </c:pt>
                <c:pt idx="4">
                  <c:v>Pojištění</c:v>
                </c:pt>
                <c:pt idx="5">
                  <c:v>Poplatek byty</c:v>
                </c:pt>
                <c:pt idx="6">
                  <c:v>Poplatek garáže</c:v>
                </c:pt>
                <c:pt idx="7">
                  <c:v>„Náklady“  na teplo </c:v>
                </c:pt>
                <c:pt idx="8">
                  <c:v>„Náklady“  na ohřev teplé vody</c:v>
                </c:pt>
                <c:pt idx="9">
                  <c:v>„Náklady“  na vodné, stočné </c:v>
                </c:pt>
                <c:pt idx="10">
                  <c:v>„Náklady“  na revizi a údržbu technologií </c:v>
                </c:pt>
                <c:pt idx="11">
                  <c:v>„Náklady“ na revizi a údržbu technologií – garáže </c:v>
                </c:pt>
                <c:pt idx="12">
                  <c:v>„Náklady“  na úklid garáží </c:v>
                </c:pt>
                <c:pt idx="13">
                  <c:v>„Náklady“  na společné služby v areálu </c:v>
                </c:pt>
                <c:pt idx="14">
                  <c:v>„Náklady“  na odměny výboru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365</c:v>
                </c:pt>
                <c:pt idx="1">
                  <c:v>318</c:v>
                </c:pt>
                <c:pt idx="2">
                  <c:v>468</c:v>
                </c:pt>
                <c:pt idx="3">
                  <c:v>470</c:v>
                </c:pt>
                <c:pt idx="4">
                  <c:v>132</c:v>
                </c:pt>
                <c:pt idx="5">
                  <c:v>499</c:v>
                </c:pt>
                <c:pt idx="6">
                  <c:v>126</c:v>
                </c:pt>
                <c:pt idx="7">
                  <c:v>1592</c:v>
                </c:pt>
                <c:pt idx="8">
                  <c:v>1532</c:v>
                </c:pt>
                <c:pt idx="9">
                  <c:v>2434</c:v>
                </c:pt>
                <c:pt idx="10">
                  <c:v>247</c:v>
                </c:pt>
                <c:pt idx="11">
                  <c:v>228</c:v>
                </c:pt>
                <c:pt idx="12">
                  <c:v>134</c:v>
                </c:pt>
                <c:pt idx="13">
                  <c:v>350</c:v>
                </c:pt>
                <c:pt idx="1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D18A-440A-9D4B-F2A70AF205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</c:pieChart>
      <c:spPr>
        <a:noFill/>
        <a:ln>
          <a:noFill/>
        </a:ln>
        <a:effectLst/>
      </c:spPr>
    </c:plotArea>
    <c:legend>
      <c:legendPos val="b"/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9"/>
        <c:txPr>
          <a:bodyPr rot="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63068025330365518"/>
          <c:y val="1.2432093255799127E-2"/>
          <c:w val="0.35838454301032746"/>
          <c:h val="0.9875679067442009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0EF53-C33A-4C0C-8255-BB36BA2A1695}" type="datetimeFigureOut">
              <a:rPr lang="cs-CZ" smtClean="0"/>
              <a:pPr/>
              <a:t>27.05.2026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B0B5A-4393-4AB7-B3DF-4CC9A91DD4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392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7CB52D-4DE5-4698-9230-486E80A0C11B}" type="datetimeFigureOut">
              <a:rPr lang="cs-CZ" smtClean="0"/>
              <a:pPr/>
              <a:t>27.05.2026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6D5A9-5559-418F-A9B6-0F9A5A9B8E2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249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56170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04DC01-92CC-3638-A491-C496A2B6C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B57858-E1FF-E71A-EB43-43C1CC9C6F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E24DBD-66AC-C455-5A86-52156C9EB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9FE20-630D-EAD6-8B58-4453482036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6340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9A4CD-3447-C4C0-6462-2EA248209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267BC-A95E-7369-FD77-99D30CB552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10FBD1-AD13-EABA-1661-FD0BE44E3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02992-E5DC-0289-34A3-54118A132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2546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74798-C4F5-A9B8-A15E-82D500531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7193AC-6D59-31F6-29D1-F89AC21AC9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867D36D-617C-7149-B80A-59CBEC4D1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25A05-AC46-36E0-7AB0-DA3BB0237E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3741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19CD2-A6CA-F325-DBE0-A3AF9BF4D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BBFBC7-CB0A-C559-F188-B3BA7E5C86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CE203E-C11C-9720-106C-A1D272C5A4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24592-486C-A7EC-07F3-CD5B5D0113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124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41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>
                <a:solidFill>
                  <a:srgbClr val="FF0000"/>
                </a:solidFill>
              </a:rPr>
              <a:t>* Náklady </a:t>
            </a:r>
            <a:r>
              <a:rPr lang="cs-CZ" baseline="0" dirty="0">
                <a:solidFill>
                  <a:srgbClr val="FF0000"/>
                </a:solidFill>
              </a:rPr>
              <a:t>celkem bez odměn výboru.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827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4954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70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41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4488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B11B1-F5F2-E8F1-F797-BC717461B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DBE88E-20B4-CF12-E439-229683DD7B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74D373-E2F0-8E21-99FD-45D2994E94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24697-3958-21EF-C5C8-1094BAD7C6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804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C6D5A9-5559-418F-A9B6-0F9A5A9B8E2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34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/>
          <a:lstStyle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9B311E12-023F-4F05-B0C2-E50A84F5BBA9}" type="datetimeFigureOut">
              <a:rPr lang="cs-CZ" smtClean="0"/>
              <a:pPr/>
              <a:t>27.05.2026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20FD1DED-1C98-4E66-8AC2-62B3CD6895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/>
          <a:lstStyle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561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  <a:ln>
            <a:noFill/>
          </a:ln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</p:spTree>
    <p:extLst>
      <p:ext uri="{BB962C8B-B14F-4D97-AF65-F5344CB8AC3E}">
        <p14:creationId xmlns:p14="http://schemas.microsoft.com/office/powerpoint/2010/main" val="3423667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547832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3672417"/>
            <a:ext cx="7019056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2422261"/>
            <a:ext cx="7019056" cy="122732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187557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75656" y="1333500"/>
            <a:ext cx="3456384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8064" y="1333500"/>
            <a:ext cx="3538736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74307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1279261"/>
            <a:ext cx="3456384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475656" y="1812396"/>
            <a:ext cx="3456384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48064" y="1279261"/>
            <a:ext cx="3538737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48064" y="1812396"/>
            <a:ext cx="3538737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032810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48311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  <a:ln>
            <a:noFill/>
          </a:ln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0739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227542"/>
            <a:ext cx="2448272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39952" y="227542"/>
            <a:ext cx="4546848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47664" y="1195917"/>
            <a:ext cx="244827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96407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725329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56724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9B311E12-023F-4F05-B0C2-E50A84F5BBA9}" type="datetimeFigureOut">
              <a:rPr lang="cs-CZ" smtClean="0"/>
              <a:pPr/>
              <a:t>27.05.2026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/>
          <a:p>
            <a:fld id="{20FD1DED-1C98-4E66-8AC2-62B3CD68956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084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3672417"/>
            <a:ext cx="7019056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2422261"/>
            <a:ext cx="7019056" cy="122732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75656" y="1333500"/>
            <a:ext cx="3456384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8064" y="1333500"/>
            <a:ext cx="3538736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1279261"/>
            <a:ext cx="3456384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475656" y="1812396"/>
            <a:ext cx="3456384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48064" y="1279261"/>
            <a:ext cx="3538737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48064" y="1812396"/>
            <a:ext cx="3538737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47664" y="227542"/>
            <a:ext cx="2448272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39952" y="227542"/>
            <a:ext cx="4546848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47664" y="1195917"/>
            <a:ext cx="2448272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1333500"/>
            <a:ext cx="7211144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228865"/>
            <a:ext cx="1208665" cy="72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475656" y="228865"/>
            <a:ext cx="7211144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475656" y="1333500"/>
            <a:ext cx="7211144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74141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noProof="0" dirty="0"/>
              <a:t>24. Shromáždění SVJ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noProof="0" dirty="0"/>
              <a:t>27. května 2026</a:t>
            </a:r>
          </a:p>
          <a:p>
            <a:r>
              <a:rPr lang="cs-CZ" noProof="0" dirty="0"/>
              <a:t>19:00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508104" y="193204"/>
            <a:ext cx="33843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400" noProof="0" dirty="0"/>
              <a:t>Společenství pro dům č. p. 920</a:t>
            </a:r>
          </a:p>
          <a:p>
            <a:pPr algn="r"/>
            <a:r>
              <a:rPr lang="cs-CZ" sz="1400" noProof="0" dirty="0"/>
              <a:t>Hakenova 920 / 1</a:t>
            </a:r>
          </a:p>
          <a:p>
            <a:pPr algn="r"/>
            <a:r>
              <a:rPr lang="cs-CZ" sz="1400" noProof="0" dirty="0"/>
              <a:t>196 00 Praha 9 - Čakovice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2889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r>
              <a:rPr lang="cs-CZ" sz="1400" b="1" noProof="0" dirty="0"/>
              <a:t>Možnosti uložení peněz SVJ (24. 4. 2013):</a:t>
            </a:r>
          </a:p>
          <a:p>
            <a:r>
              <a:rPr lang="cs-CZ" sz="1400" noProof="0" dirty="0"/>
              <a:t>„Shromáždění SVJ schvaluje ukládání volných prostředků následujícími způsoby</a:t>
            </a:r>
            <a:br>
              <a:rPr lang="cs-CZ" sz="1400" noProof="0" dirty="0"/>
            </a:br>
            <a:r>
              <a:rPr lang="cs-CZ" sz="1400" noProof="0" dirty="0"/>
              <a:t>- Na účtech bankovních institucí s povolením činnosti v ČR</a:t>
            </a:r>
            <a:br>
              <a:rPr lang="cs-CZ" sz="1400" noProof="0" dirty="0"/>
            </a:br>
            <a:r>
              <a:rPr lang="cs-CZ" sz="1400" noProof="0" dirty="0">
                <a:solidFill>
                  <a:srgbClr val="FF0000"/>
                </a:solidFill>
              </a:rPr>
              <a:t>- </a:t>
            </a:r>
            <a:r>
              <a:rPr lang="cs-CZ" sz="1400" strike="sngStrike" noProof="0" dirty="0">
                <a:solidFill>
                  <a:srgbClr val="FF0000"/>
                </a:solidFill>
              </a:rPr>
              <a:t>Na účtech družstevních záložen s povolením činnosti v ČR</a:t>
            </a:r>
            <a:r>
              <a:rPr lang="cs-CZ" sz="1400" noProof="0" dirty="0">
                <a:solidFill>
                  <a:srgbClr val="FF0000"/>
                </a:solidFill>
              </a:rPr>
              <a:t> *</a:t>
            </a:r>
            <a:br>
              <a:rPr lang="cs-CZ" sz="1400" noProof="0" dirty="0">
                <a:solidFill>
                  <a:srgbClr val="FF0000"/>
                </a:solidFill>
              </a:rPr>
            </a:br>
            <a:r>
              <a:rPr lang="cs-CZ" sz="1400" noProof="0" dirty="0"/>
              <a:t>- Ve státních dluhopisech České republiky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Výbor je povinen učinit kroky k zajištění dostupnosti prostředků s ohledem na jejich přepokládanou potřebu.“</a:t>
            </a:r>
          </a:p>
          <a:p>
            <a:pPr marL="0" indent="0">
              <a:buNone/>
            </a:pPr>
            <a:r>
              <a:rPr lang="cs-CZ" sz="1200" noProof="0" dirty="0">
                <a:solidFill>
                  <a:srgbClr val="002060"/>
                </a:solidFill>
              </a:rPr>
              <a:t>                                                                                                       * pominul původní smysl, není 100% </a:t>
            </a:r>
            <a:r>
              <a:rPr lang="cs-CZ" sz="1200" noProof="0" dirty="0" err="1">
                <a:solidFill>
                  <a:srgbClr val="002060"/>
                </a:solidFill>
              </a:rPr>
              <a:t>pojistění</a:t>
            </a:r>
            <a:r>
              <a:rPr lang="cs-CZ" sz="1200" noProof="0" dirty="0">
                <a:solidFill>
                  <a:srgbClr val="002060"/>
                </a:solidFill>
              </a:rPr>
              <a:t> vkladů</a:t>
            </a:r>
          </a:p>
          <a:p>
            <a:pPr marL="0" indent="0">
              <a:buNone/>
            </a:pPr>
            <a:endParaRPr lang="cs-CZ" sz="1400" noProof="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98318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Odměny výboru – způsob vyplácení (18. 4. 2012):</a:t>
            </a:r>
            <a:endParaRPr lang="cs-CZ" sz="1400" noProof="0" dirty="0"/>
          </a:p>
          <a:p>
            <a:r>
              <a:rPr lang="cs-CZ" sz="1400" noProof="0" dirty="0"/>
              <a:t>„Výbor je v kalendářním roce oprávněn odsouhlasit proplacení faktur či dohod o provedení činnosti s členem výboru nebo osobou žijící s členem výboru ve společně domácnosti v souhrnné roční výši maximálně do výše prostředků schválených Shromážděním na odměny výboru v daném roce.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Odměny výboru si smí výbor nechat proplatit jen v takové výši, aby v součtu s ostatními výdaji proplacenými z takto vybraných záloh nepřesáhly stanovené zálohy.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V kalendářním roce, ve kterém ještě neproběhlo Shromáždění, je výbor oprávněn v každém kalendářním měsíci použít prostředky pouze do výše 1/12 schválených záloh předchozího kalendářního roku.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Případně navýšení prostředků na tyto účely je ve výhradní pravomoci Shromáždění.“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4100333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Fond dlouhodobých záloh na měřiče energií (18. 4. 2012):</a:t>
            </a:r>
            <a:endParaRPr lang="cs-CZ" sz="1400" noProof="0" dirty="0"/>
          </a:p>
          <a:p>
            <a:r>
              <a:rPr lang="cs-CZ" sz="1400" noProof="0" dirty="0"/>
              <a:t>„Od příštího předpisu záloh bude zaveden druhý fond dlouhodobých záloh určený výhradně na průběžné financování pravidelných výměn vodoměrů a kalorimetrů.</a:t>
            </a:r>
            <a:br>
              <a:rPr lang="cs-CZ" sz="1400" noProof="0" dirty="0"/>
            </a:br>
            <a:r>
              <a:rPr lang="cs-CZ" sz="1400" noProof="0" dirty="0"/>
              <a:t>Výši příspěvků do tohoto fondu určuje Výbor SVJ dle svého uvážení tak, aby v době následující výměny obsahoval fond odpovídající množství prostředků na její provedení.</a:t>
            </a:r>
            <a:br>
              <a:rPr lang="cs-CZ" sz="1400" noProof="0" dirty="0"/>
            </a:br>
            <a:r>
              <a:rPr lang="cs-CZ" sz="1400" noProof="0" dirty="0"/>
              <a:t>Zálohy budou určovány na základě reálných nákladů na výměnu přístrojů v dané jednotce.“</a:t>
            </a:r>
          </a:p>
          <a:p>
            <a:pPr marL="0" indent="0">
              <a:buNone/>
            </a:pPr>
            <a:endParaRPr lang="cs-CZ" sz="1400" noProof="0" dirty="0"/>
          </a:p>
          <a:p>
            <a:pPr lvl="0"/>
            <a:r>
              <a:rPr lang="cs-CZ" sz="1400" b="1" noProof="0" dirty="0"/>
              <a:t>Interval výměn měřičů energií (20. 4. 2011):</a:t>
            </a:r>
            <a:endParaRPr lang="cs-CZ" sz="1400" noProof="0" dirty="0"/>
          </a:p>
          <a:p>
            <a:r>
              <a:rPr lang="cs-CZ" sz="1400" noProof="0" dirty="0"/>
              <a:t>„Shromáždění SVJ souhlasí se zkrácením intervalu výměn vodoměrů na studenou vodu tak, aby výměna probíhala vždy společně s výměnou kalorimetrů a vodoměrů teplé užitkové vody.“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913285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Správa přilehlých pozemků (20. 4. 2011):</a:t>
            </a:r>
            <a:endParaRPr lang="cs-CZ" sz="1400" noProof="0" dirty="0"/>
          </a:p>
          <a:p>
            <a:r>
              <a:rPr lang="cs-CZ" sz="1400" noProof="0" dirty="0"/>
              <a:t>„Shromáždění SVJ souhlasí s tím, že přilehlý pozemek dle prohlášení vlastníka (k. u. Čakovice, pozemek č. 1280/26), bude spravován a udržován SVJ (Společenství pro dům č. p. 920/1,3, ul. Hakenova, č. p. 920/3, ul. Marie Podvalové, č. p. 920/2, 4, 6, ul. Marty Krásové, Praha 9). Zálohy na tuto údržbu budou jako doposud vybírány společně s ostatními zálohami na správu a údržbu domu a spolu s nimi také každoročně vyúčtovány.“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4014585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Předpisy záloh (20. 4. 2011):</a:t>
            </a:r>
            <a:endParaRPr lang="cs-CZ" sz="1400" noProof="0" dirty="0"/>
          </a:p>
          <a:p>
            <a:r>
              <a:rPr lang="cs-CZ" sz="1400" noProof="0" dirty="0"/>
              <a:t>„Shromáždění SVJ schvaluje s okamžitou účinností způsob stanovení výše veškerých záloh s výjimkou dlouhodobých záloh takto: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Každý člen společenství je povinen hradit zálohy na služby související s užíváním jednotky, tj. zálohy na studenou vodu, teplou vodu a teplo ve výši odpovídající skutečné spotřebě, resp. skutečným nákladům jeho jednotky v předchozím kalendářním roce navýšené o 12%.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Každý člen společenství je povinen hradit zálohy na ostatní služby a na správu a údržbu domu hrazené Společenstvím neuvedené v předchozím odstavci ve výši odpovídající skutečným nákladům v předchozím kalendářním roce navýšené o 12% a/nebo navýšené o důvodně předpokládané zvýšení nákladů (např. DPH, změny smluv).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Výbor je oprávněn na základě výše zmíněných pravidel každoročně sestavit a odeslat členům společenství nový předpis záloh. A to bez zbytečného odkladu poté, co uplynou lhůty na odvolání proti ročnímu vyúčtování.“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4020488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/>
              <a:t>Fotovoltaika </a:t>
            </a:r>
            <a:endParaRPr lang="cs-CZ" noProof="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sp>
        <p:nvSpPr>
          <p:cNvPr id="6" name="Zástupný symbol pro text 4">
            <a:extLst>
              <a:ext uri="{FF2B5EF4-FFF2-40B4-BE49-F238E27FC236}">
                <a16:creationId xmlns:a16="http://schemas.microsoft.com/office/drawing/2014/main" id="{30B242D0-9CE2-2E2C-E265-BBBB71461D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18343" y="1345332"/>
            <a:ext cx="7199313" cy="33120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b="1" noProof="0" dirty="0"/>
              <a:t>Krach </a:t>
            </a:r>
            <a:r>
              <a:rPr lang="en-US" sz="2400" b="1" noProof="0" dirty="0" err="1"/>
              <a:t>dodavatele</a:t>
            </a:r>
            <a:r>
              <a:rPr lang="en-US" sz="2400" b="1" noProof="0" dirty="0"/>
              <a:t> S-Power</a:t>
            </a:r>
            <a:endParaRPr lang="cs-CZ" sz="2400" b="1" noProof="0" dirty="0"/>
          </a:p>
          <a:p>
            <a:pPr lvl="1"/>
            <a:r>
              <a:rPr lang="en-US" sz="2000" b="1" noProof="0" dirty="0" err="1"/>
              <a:t>Těsně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před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započetím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prací</a:t>
            </a:r>
            <a:r>
              <a:rPr lang="en-US" sz="2000" b="1" noProof="0" dirty="0"/>
              <a:t>, po </a:t>
            </a:r>
            <a:r>
              <a:rPr lang="en-US" sz="2000" b="1" noProof="0" dirty="0" err="1"/>
              <a:t>zesílení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střechy</a:t>
            </a:r>
            <a:endParaRPr lang="cs-CZ" sz="2000" b="1" noProof="0" dirty="0"/>
          </a:p>
          <a:p>
            <a:pPr lvl="0"/>
            <a:r>
              <a:rPr lang="en-US" sz="2400" b="1" noProof="0" dirty="0"/>
              <a:t>Nový </a:t>
            </a:r>
            <a:r>
              <a:rPr lang="en-US" sz="2400" b="1" noProof="0" dirty="0" err="1"/>
              <a:t>dodavatel</a:t>
            </a:r>
            <a:r>
              <a:rPr lang="en-US" sz="2400" b="1" noProof="0" dirty="0"/>
              <a:t> SEFY</a:t>
            </a:r>
          </a:p>
          <a:p>
            <a:pPr lvl="1"/>
            <a:r>
              <a:rPr lang="en-US" sz="2000" b="1" dirty="0"/>
              <a:t>Bude </a:t>
            </a:r>
            <a:r>
              <a:rPr lang="en-US" sz="2000" b="1" dirty="0" err="1"/>
              <a:t>dělat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následný</a:t>
            </a:r>
            <a:r>
              <a:rPr lang="en-US" sz="2000" b="1" dirty="0"/>
              <a:t> </a:t>
            </a:r>
            <a:r>
              <a:rPr lang="en-US" sz="2000" b="1" dirty="0" err="1"/>
              <a:t>servis</a:t>
            </a:r>
            <a:r>
              <a:rPr lang="en-US" sz="2000" b="1" dirty="0"/>
              <a:t>, </a:t>
            </a:r>
            <a:r>
              <a:rPr lang="en-US" sz="2000" b="1" dirty="0" err="1"/>
              <a:t>dělal</a:t>
            </a:r>
            <a:r>
              <a:rPr lang="en-US" sz="2000" b="1" dirty="0"/>
              <a:t> by </a:t>
            </a:r>
            <a:r>
              <a:rPr lang="en-US" sz="2000" b="1" dirty="0" err="1"/>
              <a:t>i</a:t>
            </a:r>
            <a:r>
              <a:rPr lang="en-US" sz="2000" b="1" dirty="0"/>
              <a:t> s S-</a:t>
            </a:r>
            <a:r>
              <a:rPr lang="en-US" sz="2000" b="1" dirty="0" err="1"/>
              <a:t>Powerem</a:t>
            </a:r>
            <a:endParaRPr lang="en-US" sz="2000" b="1" dirty="0"/>
          </a:p>
          <a:p>
            <a:pPr lvl="0"/>
            <a:r>
              <a:rPr lang="en-US" sz="2400" b="1" noProof="0" dirty="0"/>
              <a:t>Cena </a:t>
            </a:r>
            <a:r>
              <a:rPr lang="en-US" sz="2400" b="1" noProof="0" dirty="0" err="1"/>
              <a:t>projektu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zachována</a:t>
            </a:r>
            <a:endParaRPr lang="en-US" sz="2400" b="1" noProof="0" dirty="0"/>
          </a:p>
          <a:p>
            <a:pPr lvl="0"/>
            <a:endParaRPr lang="en-US" sz="2400" b="1" dirty="0"/>
          </a:p>
          <a:p>
            <a:pPr lvl="0"/>
            <a:r>
              <a:rPr lang="en-US" sz="2400" b="1" noProof="0" dirty="0"/>
              <a:t>Stav</a:t>
            </a:r>
          </a:p>
          <a:p>
            <a:pPr lvl="1"/>
            <a:r>
              <a:rPr lang="en-US" sz="2000" b="1" dirty="0" err="1"/>
              <a:t>Připojená</a:t>
            </a:r>
            <a:r>
              <a:rPr lang="en-US" sz="2000" b="1" dirty="0"/>
              <a:t> do </a:t>
            </a:r>
            <a:r>
              <a:rPr lang="en-US" sz="2000" b="1" dirty="0" err="1"/>
              <a:t>sítě</a:t>
            </a:r>
            <a:r>
              <a:rPr lang="en-US" sz="2000" b="1" dirty="0"/>
              <a:t>, </a:t>
            </a:r>
            <a:r>
              <a:rPr lang="en-US" sz="2000" b="1" dirty="0" err="1"/>
              <a:t>papíry</a:t>
            </a:r>
            <a:r>
              <a:rPr lang="en-US" sz="2000" b="1" dirty="0"/>
              <a:t> v </a:t>
            </a:r>
            <a:r>
              <a:rPr lang="en-US" sz="2000" b="1" dirty="0" err="1"/>
              <a:t>pondělí</a:t>
            </a:r>
            <a:endParaRPr lang="en-US" sz="2000" b="1" dirty="0"/>
          </a:p>
          <a:p>
            <a:pPr lvl="1"/>
            <a:r>
              <a:rPr lang="en-US" sz="2000" b="1" dirty="0" err="1"/>
              <a:t>Podpis</a:t>
            </a:r>
            <a:r>
              <a:rPr lang="en-US" sz="2000" b="1" dirty="0"/>
              <a:t> </a:t>
            </a:r>
            <a:r>
              <a:rPr lang="en-US" sz="2000" b="1" dirty="0" err="1"/>
              <a:t>smlouvy</a:t>
            </a:r>
            <a:r>
              <a:rPr lang="en-US" sz="2000" b="1" dirty="0"/>
              <a:t> o </a:t>
            </a:r>
            <a:r>
              <a:rPr lang="en-US" sz="2000" b="1" dirty="0" err="1"/>
              <a:t>výkupu</a:t>
            </a:r>
            <a:r>
              <a:rPr lang="en-US" sz="2000" b="1" dirty="0"/>
              <a:t> ?</a:t>
            </a:r>
          </a:p>
          <a:p>
            <a:pPr lvl="1"/>
            <a:r>
              <a:rPr lang="en-US" sz="2000" b="1" dirty="0" err="1"/>
              <a:t>Zadání</a:t>
            </a:r>
            <a:r>
              <a:rPr lang="en-US" sz="2000" b="1" dirty="0"/>
              <a:t> do EDC ?</a:t>
            </a:r>
            <a:r>
              <a:rPr lang="en-US" sz="2400" b="1" noProof="0" dirty="0"/>
              <a:t>	</a:t>
            </a:r>
            <a:endParaRPr lang="cs-CZ" sz="2400" b="1" noProof="0" dirty="0"/>
          </a:p>
        </p:txBody>
      </p:sp>
    </p:spTree>
    <p:extLst>
      <p:ext uri="{BB962C8B-B14F-4D97-AF65-F5344CB8AC3E}">
        <p14:creationId xmlns:p14="http://schemas.microsoft.com/office/powerpoint/2010/main" val="981943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A665E-CC61-BE41-828B-4D1607E58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31C0930-D3B8-EDD2-6E8A-73588487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/>
              <a:t>Fotovoltaika </a:t>
            </a:r>
            <a:endParaRPr lang="cs-CZ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3D62397-78FF-B12D-9548-D689837CD568}"/>
              </a:ext>
            </a:extLst>
          </p:cNvPr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392FBD0-918A-0CF4-E1A0-5F1C59E419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916340"/>
              </p:ext>
            </p:extLst>
          </p:nvPr>
        </p:nvGraphicFramePr>
        <p:xfrm>
          <a:off x="1773237" y="1434052"/>
          <a:ext cx="6616700" cy="3727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350">
                  <a:extLst>
                    <a:ext uri="{9D8B030D-6E8A-4147-A177-3AD203B41FA5}">
                      <a16:colId xmlns:a16="http://schemas.microsoft.com/office/drawing/2014/main" val="2816406067"/>
                    </a:ext>
                  </a:extLst>
                </a:gridCol>
                <a:gridCol w="3308350">
                  <a:extLst>
                    <a:ext uri="{9D8B030D-6E8A-4147-A177-3AD203B41FA5}">
                      <a16:colId xmlns:a16="http://schemas.microsoft.com/office/drawing/2014/main" val="14559132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4.220 tisíc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Shromážděním schválená předpokládaná cena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652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4.213 tisíc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    =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b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</a:rPr>
                        <a:t>6.510 tisíc celkem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</a:rPr>
                        <a:t>     -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</a:rPr>
                        <a:t>2.297 tisíc dotace Zelená úsporám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b="1" dirty="0">
                          <a:solidFill>
                            <a:schemeClr val="tx1"/>
                          </a:solidFill>
                          <a:effectLst/>
                        </a:rPr>
                        <a:t>Náklady na FVE:</a:t>
                      </a:r>
                      <a:endParaRPr lang="en-US" sz="1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Záloha S-</a:t>
                      </a:r>
                      <a:r>
                        <a:rPr lang="cs-CZ" sz="1100" dirty="0" err="1">
                          <a:solidFill>
                            <a:schemeClr val="tx1"/>
                          </a:solidFill>
                          <a:effectLst/>
                        </a:rPr>
                        <a:t>Power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Posílení vazníků střechy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Fotovoltaika od SEFY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Úprava jističů, elektrorozvody v archivu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IT vybavení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Klimatizace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Protipožární prostředky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03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397 tisíc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Hromosvod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Původně součást projektu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roce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2024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buFont typeface="Calibri" panose="020F0502020204030204" pitchFamily="34" charset="0"/>
                        <a:buChar char="-"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Neplatná revize, vypadl už z projektu S-</a:t>
                      </a:r>
                      <a:r>
                        <a:rPr lang="cs-CZ" sz="1100" dirty="0" err="1">
                          <a:solidFill>
                            <a:schemeClr val="tx1"/>
                          </a:solidFill>
                          <a:effectLst/>
                        </a:rPr>
                        <a:t>Poweru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roce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2025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586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43 tisíc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Oponentní statický posudek na střechu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394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37 tisíc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Stavební dozor investora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6769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>
                          <a:solidFill>
                            <a:schemeClr val="tx1"/>
                          </a:solidFill>
                          <a:effectLst/>
                        </a:rPr>
                        <a:t>201 tisíc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Pohledávka v insolvenci za S-</a:t>
                      </a:r>
                      <a:r>
                        <a:rPr lang="cs-CZ" sz="1100" dirty="0" err="1">
                          <a:solidFill>
                            <a:schemeClr val="tx1"/>
                          </a:solidFill>
                          <a:effectLst/>
                        </a:rPr>
                        <a:t>Power</a:t>
                      </a: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, zřejmě nedobytná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</a:p>
                    <a:p>
                      <a:pPr algn="just">
                        <a:buNone/>
                      </a:pP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už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započítaná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 v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  <a:effectLst/>
                        </a:rPr>
                        <a:t>nákladech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73152" marB="7315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332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63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noProof="0" dirty="0"/>
              <a:t>Fotovoltaika </a:t>
            </a:r>
            <a:endParaRPr lang="cs-CZ" noProof="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1450641-AB2E-0349-1764-C3227A9E12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2661725"/>
            <a:ext cx="3325175" cy="172789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ABC327-A03A-E6BA-F8CB-418DFC6ADE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1554782"/>
            <a:ext cx="7200032" cy="73352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451C439-EE69-FEBC-E873-E51E5D37E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1108" y="2661725"/>
            <a:ext cx="3645692" cy="173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191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961CB-5D7B-ED85-0D59-EFD54DB48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7F80069-FB9C-FAC8-4010-1706F68FB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noProof="0" dirty="0" err="1"/>
              <a:t>Výtahy</a:t>
            </a:r>
            <a:r>
              <a:rPr lang="en-US" b="1" noProof="0" dirty="0"/>
              <a:t> - </a:t>
            </a:r>
            <a:r>
              <a:rPr lang="en-US" b="1" noProof="0" dirty="0" err="1"/>
              <a:t>opravy</a:t>
            </a:r>
            <a:r>
              <a:rPr lang="cs-CZ" b="1" noProof="0" dirty="0"/>
              <a:t> </a:t>
            </a:r>
            <a:endParaRPr lang="cs-CZ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D919904-991B-088A-D32A-B940FD0EA0C2}"/>
              </a:ext>
            </a:extLst>
          </p:cNvPr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>
                <a:solidFill>
                  <a:srgbClr val="C00000"/>
                </a:solidFill>
              </a:rPr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pic>
        <p:nvPicPr>
          <p:cNvPr id="3074" name="Picture 2" descr="Elevator Traction Belt PV30/PV40/PV50/PV60 – Echo Elevador Partes">
            <a:extLst>
              <a:ext uri="{FF2B5EF4-FFF2-40B4-BE49-F238E27FC236}">
                <a16:creationId xmlns:a16="http://schemas.microsoft.com/office/drawing/2014/main" id="{04560DDD-EB0F-DBEF-195B-FA106B893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060117"/>
            <a:ext cx="2641476" cy="2511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4CBE9D-BC2E-B8A3-26A3-964FBDD122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5125" y="3060117"/>
            <a:ext cx="3767502" cy="2511668"/>
          </a:xfrm>
          <a:prstGeom prst="rect">
            <a:avLst/>
          </a:prstGeom>
        </p:spPr>
      </p:pic>
      <p:sp>
        <p:nvSpPr>
          <p:cNvPr id="11" name="Zástupný symbol pro text 4">
            <a:extLst>
              <a:ext uri="{FF2B5EF4-FFF2-40B4-BE49-F238E27FC236}">
                <a16:creationId xmlns:a16="http://schemas.microsoft.com/office/drawing/2014/main" id="{3E3FEAA7-2FF0-C28C-6DE2-E87CC7D6A0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104158"/>
          </a:xfrm>
        </p:spPr>
        <p:txBody>
          <a:bodyPr>
            <a:normAutofit/>
          </a:bodyPr>
          <a:lstStyle/>
          <a:p>
            <a:pPr lvl="0"/>
            <a:r>
              <a:rPr lang="en-US" sz="2400" b="1" noProof="0" dirty="0" err="1"/>
              <a:t>Životnost</a:t>
            </a:r>
            <a:r>
              <a:rPr lang="en-US" sz="2400" b="1" noProof="0" dirty="0"/>
              <a:t> 15 let (</a:t>
            </a:r>
            <a:r>
              <a:rPr lang="en-US" sz="2400" b="1" noProof="0" dirty="0" err="1"/>
              <a:t>nebo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počet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cyklů</a:t>
            </a:r>
            <a:r>
              <a:rPr lang="en-US" sz="2400" b="1" noProof="0" dirty="0"/>
              <a:t>)</a:t>
            </a:r>
            <a:endParaRPr lang="cs-CZ" sz="2400" b="1" noProof="0" dirty="0"/>
          </a:p>
          <a:p>
            <a:pPr lvl="1"/>
            <a:r>
              <a:rPr lang="en-US" sz="2000" b="1" noProof="0" dirty="0" err="1"/>
              <a:t>Skončila</a:t>
            </a:r>
            <a:r>
              <a:rPr lang="en-US" sz="2000" b="1" noProof="0" dirty="0"/>
              <a:t> 2022</a:t>
            </a:r>
            <a:endParaRPr lang="cs-CZ" sz="2000" b="1" noProof="0" dirty="0"/>
          </a:p>
          <a:p>
            <a:pPr lvl="0"/>
            <a:r>
              <a:rPr lang="en-US" sz="2400" b="1" dirty="0"/>
              <a:t>Bude / </a:t>
            </a:r>
            <a:r>
              <a:rPr lang="en-US" sz="2400" b="1" dirty="0" err="1"/>
              <a:t>byla</a:t>
            </a:r>
            <a:r>
              <a:rPr lang="en-US" sz="2400" b="1" dirty="0"/>
              <a:t> by </a:t>
            </a:r>
            <a:r>
              <a:rPr lang="en-US" sz="2400" b="1" dirty="0" err="1"/>
              <a:t>jako</a:t>
            </a:r>
            <a:r>
              <a:rPr lang="en-US" sz="2400" b="1" dirty="0"/>
              <a:t> </a:t>
            </a:r>
            <a:r>
              <a:rPr lang="en-US" sz="2400" b="1" dirty="0" err="1"/>
              <a:t>závada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podzim</a:t>
            </a:r>
            <a:r>
              <a:rPr lang="en-US" sz="2400" b="1" dirty="0"/>
              <a:t> </a:t>
            </a:r>
            <a:r>
              <a:rPr lang="en-US" sz="2400" b="1" dirty="0" err="1"/>
              <a:t>při</a:t>
            </a:r>
            <a:r>
              <a:rPr lang="en-US" sz="2400" b="1" dirty="0"/>
              <a:t> </a:t>
            </a:r>
            <a:r>
              <a:rPr lang="en-US" sz="2400" b="1" dirty="0" err="1"/>
              <a:t>revizích</a:t>
            </a:r>
            <a:endParaRPr lang="en-US" sz="2400" b="1" dirty="0"/>
          </a:p>
          <a:p>
            <a:pPr lvl="1"/>
            <a:r>
              <a:rPr lang="en-US" sz="2000" b="1" noProof="0" dirty="0"/>
              <a:t>160-170 </a:t>
            </a:r>
            <a:r>
              <a:rPr lang="en-US" sz="2000" b="1" noProof="0" dirty="0" err="1"/>
              <a:t>tisíc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na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vchod</a:t>
            </a:r>
            <a:endParaRPr lang="cs-CZ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4287328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B74F5-B331-6BA9-FF87-000627354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34E614F-0762-EB74-EB75-E3A6C2706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noProof="0" dirty="0" err="1"/>
              <a:t>Další</a:t>
            </a:r>
            <a:r>
              <a:rPr lang="en-US" b="1" noProof="0" dirty="0"/>
              <a:t> </a:t>
            </a:r>
            <a:r>
              <a:rPr lang="en-US" b="1" noProof="0" dirty="0" err="1"/>
              <a:t>opravy</a:t>
            </a:r>
            <a:r>
              <a:rPr lang="cs-CZ" b="1" noProof="0" dirty="0"/>
              <a:t> </a:t>
            </a:r>
            <a:r>
              <a:rPr lang="en-US" b="1" noProof="0" dirty="0"/>
              <a:t> 2026</a:t>
            </a:r>
            <a:endParaRPr lang="cs-CZ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0BDE793-4B70-A9D3-85C5-D7BACECD4AA1}"/>
              </a:ext>
            </a:extLst>
          </p:cNvPr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>
                <a:solidFill>
                  <a:srgbClr val="C00000"/>
                </a:solidFill>
              </a:rPr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sp>
        <p:nvSpPr>
          <p:cNvPr id="11" name="Zástupný symbol pro text 4">
            <a:extLst>
              <a:ext uri="{FF2B5EF4-FFF2-40B4-BE49-F238E27FC236}">
                <a16:creationId xmlns:a16="http://schemas.microsoft.com/office/drawing/2014/main" id="{374F1C11-E09B-564A-F4CF-48B180402A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667625" cy="4104158"/>
          </a:xfrm>
        </p:spPr>
        <p:txBody>
          <a:bodyPr>
            <a:normAutofit/>
          </a:bodyPr>
          <a:lstStyle/>
          <a:p>
            <a:pPr lvl="0"/>
            <a:r>
              <a:rPr lang="en-US" sz="2400" b="1" noProof="0" dirty="0" err="1"/>
              <a:t>Regulační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ventily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teplé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vody</a:t>
            </a:r>
            <a:r>
              <a:rPr lang="en-US" sz="2400" b="1" noProof="0" dirty="0"/>
              <a:t> + </a:t>
            </a:r>
            <a:r>
              <a:rPr lang="en-US" sz="2400" b="1" noProof="0" dirty="0" err="1"/>
              <a:t>různé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dodělávky</a:t>
            </a:r>
            <a:endParaRPr lang="cs-CZ" sz="2400" b="1" noProof="0" dirty="0"/>
          </a:p>
          <a:p>
            <a:pPr lvl="1"/>
            <a:r>
              <a:rPr lang="en-US" sz="2000" b="1" noProof="0" dirty="0" err="1"/>
              <a:t>Minulý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týden</a:t>
            </a:r>
            <a:r>
              <a:rPr lang="en-US" sz="2000" b="1" noProof="0" dirty="0"/>
              <a:t> </a:t>
            </a:r>
            <a:r>
              <a:rPr lang="en-US" sz="2000" b="1" noProof="0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sz="2000" b="1" dirty="0">
                <a:sym typeface="Wingdings" panose="05000000000000000000" pitchFamily="2" charset="2"/>
              </a:rPr>
              <a:t>378 </a:t>
            </a:r>
            <a:r>
              <a:rPr lang="en-US" sz="2000" b="1" dirty="0" err="1">
                <a:sym typeface="Wingdings" panose="05000000000000000000" pitchFamily="2" charset="2"/>
              </a:rPr>
              <a:t>tisíc</a:t>
            </a:r>
            <a:endParaRPr lang="cs-CZ" sz="2000" b="1" noProof="0" dirty="0"/>
          </a:p>
          <a:p>
            <a:pPr lvl="0"/>
            <a:r>
              <a:rPr lang="en-US" sz="2400" b="1" dirty="0" err="1"/>
              <a:t>Odvodňovací</a:t>
            </a:r>
            <a:r>
              <a:rPr lang="en-US" sz="2400" b="1" dirty="0"/>
              <a:t> </a:t>
            </a:r>
            <a:r>
              <a:rPr lang="en-US" sz="2400" b="1" dirty="0" err="1"/>
              <a:t>příkopy</a:t>
            </a:r>
            <a:endParaRPr lang="en-US" sz="2400" b="1" dirty="0"/>
          </a:p>
          <a:p>
            <a:pPr lvl="1"/>
            <a:r>
              <a:rPr lang="en-US" sz="2000" b="1" dirty="0" err="1"/>
              <a:t>Před</a:t>
            </a:r>
            <a:r>
              <a:rPr lang="en-US" sz="2000" b="1" dirty="0"/>
              <a:t> </a:t>
            </a:r>
            <a:r>
              <a:rPr lang="en-US" sz="2000" b="1" dirty="0" err="1"/>
              <a:t>podpisem</a:t>
            </a:r>
            <a:r>
              <a:rPr lang="en-US" sz="2000" b="1" dirty="0"/>
              <a:t>, </a:t>
            </a:r>
            <a:r>
              <a:rPr lang="en-US" sz="2000" b="1" dirty="0" err="1"/>
              <a:t>celý</a:t>
            </a:r>
            <a:r>
              <a:rPr lang="en-US" sz="2000" b="1" dirty="0"/>
              <a:t> </a:t>
            </a:r>
            <a:r>
              <a:rPr lang="en-US" sz="2000" b="1" dirty="0" err="1"/>
              <a:t>areál</a:t>
            </a:r>
            <a:r>
              <a:rPr lang="en-US" sz="2000" b="1" dirty="0"/>
              <a:t>, po </a:t>
            </a:r>
            <a:r>
              <a:rPr lang="en-US" sz="2000" b="1" dirty="0" err="1"/>
              <a:t>prázdninách</a:t>
            </a:r>
            <a:endParaRPr lang="en-US" sz="2000" b="1" dirty="0"/>
          </a:p>
          <a:p>
            <a:pPr lvl="1"/>
            <a:r>
              <a:rPr lang="en-US" sz="2000" b="1" dirty="0"/>
              <a:t>448 </a:t>
            </a:r>
            <a:r>
              <a:rPr lang="en-US" sz="2000" b="1" noProof="0" dirty="0" err="1"/>
              <a:t>tisíc</a:t>
            </a:r>
            <a:endParaRPr lang="en-US" sz="2000" b="1" noProof="0" dirty="0"/>
          </a:p>
          <a:p>
            <a:r>
              <a:rPr lang="en-US" sz="2400" b="1" noProof="0" dirty="0" err="1"/>
              <a:t>Střecha</a:t>
            </a:r>
            <a:r>
              <a:rPr lang="en-US" sz="2400" b="1" noProof="0" dirty="0"/>
              <a:t> - </a:t>
            </a:r>
            <a:r>
              <a:rPr lang="en-US" sz="2400" b="1" noProof="0" dirty="0" err="1"/>
              <a:t>zá</a:t>
            </a:r>
            <a:r>
              <a:rPr lang="cs-CZ" sz="2400" b="1" noProof="0" dirty="0" err="1"/>
              <a:t>chytn</a:t>
            </a:r>
            <a:r>
              <a:rPr lang="en-US" sz="2400" b="1" noProof="0" dirty="0"/>
              <a:t>ý</a:t>
            </a:r>
            <a:r>
              <a:rPr lang="cs-CZ" sz="2400" b="1" noProof="0" dirty="0"/>
              <a:t> </a:t>
            </a:r>
            <a:r>
              <a:rPr lang="cs-CZ" sz="2400" b="1" noProof="0" dirty="0" err="1"/>
              <a:t>system</a:t>
            </a:r>
            <a:r>
              <a:rPr lang="cs-CZ" sz="2400" b="1" noProof="0" dirty="0"/>
              <a:t>, </a:t>
            </a:r>
            <a:r>
              <a:rPr lang="en-US" sz="2400" b="1" noProof="0" dirty="0" err="1"/>
              <a:t>větrací</a:t>
            </a:r>
            <a:r>
              <a:rPr lang="en-US" sz="2400" b="1" noProof="0" dirty="0"/>
              <a:t> </a:t>
            </a:r>
            <a:r>
              <a:rPr lang="cs-CZ" sz="2400" b="1" noProof="0" dirty="0"/>
              <a:t>kom</a:t>
            </a:r>
            <a:r>
              <a:rPr lang="en-US" sz="2400" b="1" noProof="0" dirty="0"/>
              <a:t>í</a:t>
            </a:r>
            <a:r>
              <a:rPr lang="cs-CZ" sz="2400" b="1" noProof="0" dirty="0" err="1"/>
              <a:t>nky</a:t>
            </a:r>
            <a:endParaRPr lang="en-US" sz="2400" b="1" noProof="0" dirty="0"/>
          </a:p>
          <a:p>
            <a:pPr lvl="1"/>
            <a:r>
              <a:rPr lang="en-US" sz="2000" b="1" dirty="0"/>
              <a:t>Záchytný system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střeše</a:t>
            </a:r>
            <a:r>
              <a:rPr lang="en-US" sz="2000" b="1" dirty="0"/>
              <a:t>, </a:t>
            </a:r>
            <a:r>
              <a:rPr lang="en-US" sz="2000" b="1" dirty="0" err="1"/>
              <a:t>zákonná</a:t>
            </a:r>
            <a:r>
              <a:rPr lang="en-US" sz="2000" b="1" dirty="0"/>
              <a:t> </a:t>
            </a:r>
            <a:r>
              <a:rPr lang="en-US" sz="2000" b="1" dirty="0" err="1"/>
              <a:t>povinnost</a:t>
            </a:r>
            <a:r>
              <a:rPr lang="en-US" sz="2000" b="1" dirty="0"/>
              <a:t>, </a:t>
            </a:r>
            <a:r>
              <a:rPr lang="en-US" sz="2000" b="1" dirty="0" err="1"/>
              <a:t>už</a:t>
            </a:r>
            <a:r>
              <a:rPr lang="en-US" sz="2000" b="1" dirty="0"/>
              <a:t> </a:t>
            </a:r>
            <a:r>
              <a:rPr lang="en-US" sz="2000" b="1" dirty="0" err="1"/>
              <a:t>dlouho</a:t>
            </a:r>
            <a:r>
              <a:rPr lang="en-US" sz="2000" b="1" dirty="0"/>
              <a:t> </a:t>
            </a:r>
            <a:r>
              <a:rPr lang="en-US" sz="2000" b="1" dirty="0" err="1"/>
              <a:t>chybí</a:t>
            </a:r>
            <a:endParaRPr lang="en-US" sz="2000" b="1" dirty="0"/>
          </a:p>
          <a:p>
            <a:pPr lvl="1"/>
            <a:r>
              <a:rPr lang="en-US" sz="2000" b="1" noProof="0" dirty="0" err="1"/>
              <a:t>Špatně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odvětraná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střecha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místy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plíseň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první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oprava</a:t>
            </a:r>
            <a:endParaRPr lang="en-US" sz="2000" b="1" noProof="0" dirty="0"/>
          </a:p>
          <a:p>
            <a:pPr lvl="1"/>
            <a:r>
              <a:rPr lang="en-US" sz="2000" b="1" dirty="0"/>
              <a:t>623 </a:t>
            </a:r>
            <a:r>
              <a:rPr lang="en-US" sz="2000" b="1" dirty="0" err="1"/>
              <a:t>tisíc</a:t>
            </a:r>
            <a:endParaRPr lang="cs-CZ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225387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Zahájení a volby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>
          <a:xfrm>
            <a:off x="1476375" y="1345332"/>
            <a:ext cx="7199313" cy="4104556"/>
          </a:xfrm>
        </p:spPr>
        <p:txBody>
          <a:bodyPr>
            <a:normAutofit/>
          </a:bodyPr>
          <a:lstStyle/>
          <a:p>
            <a:pPr algn="just"/>
            <a:r>
              <a:rPr lang="cs-CZ" sz="2400" noProof="0" dirty="0"/>
              <a:t>Zahájení </a:t>
            </a:r>
          </a:p>
          <a:p>
            <a:pPr algn="just"/>
            <a:r>
              <a:rPr lang="cs-CZ" sz="2400" noProof="0" dirty="0"/>
              <a:t>Volba zapisovatele</a:t>
            </a:r>
          </a:p>
          <a:p>
            <a:pPr lvl="1" algn="just"/>
            <a:r>
              <a:rPr lang="cs-CZ" sz="2400" noProof="0" dirty="0"/>
              <a:t>??? </a:t>
            </a:r>
          </a:p>
          <a:p>
            <a:pPr algn="just"/>
            <a:r>
              <a:rPr lang="cs-CZ" sz="2400" noProof="0" dirty="0"/>
              <a:t>Volba ověřovatelů</a:t>
            </a:r>
          </a:p>
          <a:p>
            <a:pPr lvl="1" algn="just"/>
            <a:r>
              <a:rPr lang="cs-CZ" sz="2400" noProof="0" dirty="0"/>
              <a:t> ???</a:t>
            </a:r>
          </a:p>
          <a:p>
            <a:pPr algn="just"/>
            <a:r>
              <a:rPr lang="cs-CZ" sz="2400" noProof="0" dirty="0"/>
              <a:t>Volba skrutátorů</a:t>
            </a:r>
          </a:p>
          <a:p>
            <a:pPr lvl="1" algn="just"/>
            <a:r>
              <a:rPr lang="cs-CZ" sz="2400" noProof="0" dirty="0"/>
              <a:t>???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F6F35-C010-A238-90C6-F7218AC19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CA524BD-7B18-16A6-AF85-4CE858F00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noProof="0" dirty="0"/>
              <a:t>Online </a:t>
            </a:r>
            <a:r>
              <a:rPr lang="en-US" b="1" noProof="0" dirty="0" err="1"/>
              <a:t>odečty</a:t>
            </a:r>
            <a:r>
              <a:rPr lang="en-US" b="1" noProof="0" dirty="0"/>
              <a:t> </a:t>
            </a:r>
            <a:r>
              <a:rPr lang="en-US" b="1" noProof="0" dirty="0" err="1"/>
              <a:t>energií</a:t>
            </a:r>
            <a:endParaRPr lang="cs-CZ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4F1FBD4-72D6-8633-0615-ADFAEBC1F7D2}"/>
              </a:ext>
            </a:extLst>
          </p:cNvPr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>
                <a:solidFill>
                  <a:srgbClr val="C00000"/>
                </a:solidFill>
              </a:rPr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sp>
        <p:nvSpPr>
          <p:cNvPr id="11" name="Zástupný symbol pro text 4">
            <a:extLst>
              <a:ext uri="{FF2B5EF4-FFF2-40B4-BE49-F238E27FC236}">
                <a16:creationId xmlns:a16="http://schemas.microsoft.com/office/drawing/2014/main" id="{19F24139-2B10-CAB1-999F-ADB245088C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667625" cy="4104158"/>
          </a:xfrm>
        </p:spPr>
        <p:txBody>
          <a:bodyPr>
            <a:normAutofit/>
          </a:bodyPr>
          <a:lstStyle/>
          <a:p>
            <a:pPr lvl="0"/>
            <a:r>
              <a:rPr lang="en-US" sz="2400" b="1" noProof="0" dirty="0"/>
              <a:t>Zákonná </a:t>
            </a:r>
            <a:r>
              <a:rPr lang="en-US" sz="2400" b="1" noProof="0" dirty="0" err="1"/>
              <a:t>povinnost</a:t>
            </a:r>
            <a:r>
              <a:rPr lang="en-US" sz="2400" b="1" noProof="0" dirty="0"/>
              <a:t> od 1.1.2027</a:t>
            </a:r>
          </a:p>
          <a:p>
            <a:pPr lvl="1"/>
            <a:r>
              <a:rPr lang="en-US" sz="2000" b="1" dirty="0" err="1"/>
              <a:t>Už</a:t>
            </a:r>
            <a:r>
              <a:rPr lang="en-US" sz="2000" b="1" dirty="0"/>
              <a:t> </a:t>
            </a:r>
            <a:r>
              <a:rPr lang="en-US" sz="2000" b="1" dirty="0" err="1"/>
              <a:t>nelze</a:t>
            </a:r>
            <a:r>
              <a:rPr lang="en-US" sz="2000" b="1" dirty="0"/>
              <a:t> </a:t>
            </a:r>
            <a:r>
              <a:rPr lang="en-US" sz="2000" b="1" dirty="0" err="1"/>
              <a:t>dále</a:t>
            </a:r>
            <a:r>
              <a:rPr lang="en-US" sz="2000" b="1" dirty="0"/>
              <a:t> </a:t>
            </a:r>
            <a:r>
              <a:rPr lang="en-US" sz="2000" b="1" dirty="0" err="1"/>
              <a:t>odkládat</a:t>
            </a:r>
            <a:endParaRPr lang="cs-CZ" sz="2000" b="1" noProof="0" dirty="0"/>
          </a:p>
          <a:p>
            <a:pPr lvl="0"/>
            <a:r>
              <a:rPr lang="en-US" sz="2400" b="1" dirty="0" err="1"/>
              <a:t>Odklad</a:t>
            </a:r>
            <a:r>
              <a:rPr lang="en-US" sz="2400" b="1" dirty="0"/>
              <a:t> z </a:t>
            </a:r>
            <a:r>
              <a:rPr lang="en-US" sz="2400" b="1" dirty="0" err="1"/>
              <a:t>technických</a:t>
            </a:r>
            <a:r>
              <a:rPr lang="en-US" sz="2400" b="1" dirty="0"/>
              <a:t> </a:t>
            </a:r>
            <a:r>
              <a:rPr lang="en-US" sz="2400" b="1" dirty="0" err="1"/>
              <a:t>důvodů</a:t>
            </a:r>
            <a:endParaRPr lang="en-US" sz="2400" b="1" dirty="0"/>
          </a:p>
          <a:p>
            <a:pPr lvl="1"/>
            <a:r>
              <a:rPr lang="en-US" sz="2000" b="1" dirty="0" err="1"/>
              <a:t>Čekání</a:t>
            </a:r>
            <a:r>
              <a:rPr lang="en-US" sz="2000" b="1" dirty="0"/>
              <a:t> </a:t>
            </a:r>
            <a:r>
              <a:rPr lang="en-US" sz="2000" b="1" dirty="0" err="1"/>
              <a:t>na</a:t>
            </a:r>
            <a:r>
              <a:rPr lang="en-US" sz="2000" b="1" dirty="0"/>
              <a:t> </a:t>
            </a:r>
            <a:r>
              <a:rPr lang="en-US" sz="2000" b="1" dirty="0" err="1"/>
              <a:t>WiFi</a:t>
            </a:r>
            <a:r>
              <a:rPr lang="en-US" sz="2000" b="1" dirty="0"/>
              <a:t> </a:t>
            </a:r>
            <a:r>
              <a:rPr lang="en-US" sz="2000" b="1" dirty="0" err="1"/>
              <a:t>nebo</a:t>
            </a:r>
            <a:r>
              <a:rPr lang="en-US" sz="2000" b="1" dirty="0"/>
              <a:t> Ethernet, </a:t>
            </a:r>
            <a:r>
              <a:rPr lang="en-US" sz="2000" b="1" dirty="0" err="1"/>
              <a:t>namísto</a:t>
            </a:r>
            <a:r>
              <a:rPr lang="en-US" sz="2000" b="1" dirty="0"/>
              <a:t> </a:t>
            </a:r>
            <a:r>
              <a:rPr lang="en-US" sz="2000" b="1" dirty="0" err="1"/>
              <a:t>mobilní</a:t>
            </a:r>
            <a:r>
              <a:rPr lang="en-US" sz="2000" b="1" dirty="0"/>
              <a:t> </a:t>
            </a:r>
            <a:r>
              <a:rPr lang="en-US" sz="2000" b="1" dirty="0" err="1"/>
              <a:t>sítě</a:t>
            </a:r>
            <a:endParaRPr lang="en-US" sz="2000" b="1" dirty="0"/>
          </a:p>
          <a:p>
            <a:pPr lvl="1"/>
            <a:r>
              <a:rPr lang="en-US" sz="2000" b="1" dirty="0" err="1"/>
              <a:t>Řešení</a:t>
            </a:r>
            <a:r>
              <a:rPr lang="en-US" sz="2000" b="1" dirty="0"/>
              <a:t> </a:t>
            </a:r>
            <a:r>
              <a:rPr lang="en-US" sz="2000" b="1" dirty="0" err="1"/>
              <a:t>není</a:t>
            </a:r>
            <a:r>
              <a:rPr lang="en-US" sz="2000" b="1" dirty="0"/>
              <a:t> </a:t>
            </a:r>
            <a:r>
              <a:rPr lang="en-US" sz="2000" b="1" dirty="0" err="1"/>
              <a:t>dostupné</a:t>
            </a:r>
            <a:endParaRPr lang="en-US" sz="2000" b="1" dirty="0"/>
          </a:p>
          <a:p>
            <a:r>
              <a:rPr lang="en-US" sz="2400" b="1" noProof="0" dirty="0" err="1"/>
              <a:t>Objednána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varianta</a:t>
            </a:r>
            <a:r>
              <a:rPr lang="en-US" sz="2400" b="1" noProof="0" dirty="0"/>
              <a:t> s </a:t>
            </a:r>
            <a:r>
              <a:rPr lang="en-US" sz="2400" b="1" noProof="0" dirty="0" err="1"/>
              <a:t>mobilní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sítí</a:t>
            </a:r>
            <a:r>
              <a:rPr lang="en-US" sz="2800" b="1" noProof="0" dirty="0"/>
              <a:t> </a:t>
            </a:r>
          </a:p>
          <a:p>
            <a:pPr lvl="1"/>
            <a:r>
              <a:rPr lang="en-US" sz="2000" b="1" dirty="0" err="1"/>
              <a:t>Instalace</a:t>
            </a:r>
            <a:r>
              <a:rPr lang="en-US" sz="2000" b="1" dirty="0"/>
              <a:t> 253 </a:t>
            </a:r>
            <a:r>
              <a:rPr lang="en-US" sz="2000" b="1" dirty="0" err="1"/>
              <a:t>tisíc</a:t>
            </a:r>
            <a:endParaRPr lang="en-US" sz="2000" b="1" dirty="0"/>
          </a:p>
          <a:p>
            <a:pPr lvl="1"/>
            <a:r>
              <a:rPr lang="en-US" sz="2000" b="1" noProof="0" dirty="0" err="1"/>
              <a:t>Měsíční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provoz</a:t>
            </a:r>
            <a:r>
              <a:rPr lang="en-US" sz="2000" b="1" noProof="0" dirty="0"/>
              <a:t> 3.464 / 4.220 pro </a:t>
            </a:r>
            <a:r>
              <a:rPr lang="en-US" sz="2000" b="1" noProof="0" dirty="0" err="1"/>
              <a:t>měsíční</a:t>
            </a:r>
            <a:r>
              <a:rPr lang="en-US" sz="2000" b="1" noProof="0" dirty="0"/>
              <a:t> / </a:t>
            </a:r>
            <a:r>
              <a:rPr lang="en-US" sz="2000" b="1" noProof="0" dirty="0" err="1"/>
              <a:t>denní</a:t>
            </a:r>
            <a:r>
              <a:rPr lang="en-US" sz="2000" b="1" noProof="0" dirty="0"/>
              <a:t> </a:t>
            </a:r>
            <a:r>
              <a:rPr lang="en-US" sz="2000" b="1" noProof="0" dirty="0" err="1"/>
              <a:t>odečet</a:t>
            </a:r>
            <a:endParaRPr lang="en-US" sz="2000" b="1" noProof="0" dirty="0"/>
          </a:p>
          <a:p>
            <a:r>
              <a:rPr lang="en-US" sz="2400" b="1" dirty="0" err="1"/>
              <a:t>Portál</a:t>
            </a:r>
            <a:r>
              <a:rPr lang="en-US" sz="2400" b="1" dirty="0"/>
              <a:t> </a:t>
            </a:r>
            <a:r>
              <a:rPr lang="en-US" sz="2400" b="1" dirty="0" err="1"/>
              <a:t>bude</a:t>
            </a:r>
            <a:r>
              <a:rPr lang="en-US" sz="2400" b="1" dirty="0"/>
              <a:t> </a:t>
            </a:r>
            <a:r>
              <a:rPr lang="en-US" sz="2400" b="1" dirty="0" err="1"/>
              <a:t>provozovat</a:t>
            </a:r>
            <a:r>
              <a:rPr lang="en-US" sz="2400" b="1" dirty="0"/>
              <a:t> I.RTN</a:t>
            </a:r>
          </a:p>
          <a:p>
            <a:pPr lvl="1"/>
            <a:r>
              <a:rPr lang="en-US" sz="2000" b="1" noProof="0" dirty="0"/>
              <a:t>SBD Praha </a:t>
            </a:r>
            <a:r>
              <a:rPr lang="en-US" sz="2000" b="1" noProof="0" dirty="0" err="1"/>
              <a:t>nabídku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opět</a:t>
            </a:r>
            <a:r>
              <a:rPr lang="en-US" sz="2000" b="1" noProof="0" dirty="0"/>
              <a:t>, </a:t>
            </a:r>
            <a:r>
              <a:rPr lang="en-US" sz="2000" b="1" noProof="0" dirty="0" err="1"/>
              <a:t>nedodalo</a:t>
            </a:r>
            <a:endParaRPr lang="en-US" sz="2000" b="1" noProof="0" dirty="0"/>
          </a:p>
        </p:txBody>
      </p:sp>
    </p:spTree>
    <p:extLst>
      <p:ext uri="{BB962C8B-B14F-4D97-AF65-F5344CB8AC3E}">
        <p14:creationId xmlns:p14="http://schemas.microsoft.com/office/powerpoint/2010/main" val="33335776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7A332-FFB9-56F4-7274-03CBD7B1BC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CF22B97-04C3-C4EE-84E8-E017D941E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noProof="0" dirty="0" err="1"/>
              <a:t>Výhled</a:t>
            </a:r>
            <a:r>
              <a:rPr lang="en-US" b="1" noProof="0" dirty="0"/>
              <a:t> </a:t>
            </a:r>
            <a:r>
              <a:rPr lang="en-US" b="1" noProof="0" dirty="0" err="1"/>
              <a:t>oprav</a:t>
            </a:r>
            <a:r>
              <a:rPr lang="en-US" b="1" noProof="0" dirty="0"/>
              <a:t> do </a:t>
            </a:r>
            <a:r>
              <a:rPr lang="en-US" b="1" noProof="0" dirty="0" err="1"/>
              <a:t>budoucna</a:t>
            </a:r>
            <a:endParaRPr lang="cs-CZ" noProof="0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B7D5E3C-461A-0128-1832-FD90B282C539}"/>
              </a:ext>
            </a:extLst>
          </p:cNvPr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>
                <a:solidFill>
                  <a:srgbClr val="C00000"/>
                </a:solidFill>
              </a:rPr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sp>
        <p:nvSpPr>
          <p:cNvPr id="11" name="Zástupný symbol pro text 4">
            <a:extLst>
              <a:ext uri="{FF2B5EF4-FFF2-40B4-BE49-F238E27FC236}">
                <a16:creationId xmlns:a16="http://schemas.microsoft.com/office/drawing/2014/main" id="{35E28A0D-8E79-7FE4-AB4E-AA24C5D35E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667625" cy="4104158"/>
          </a:xfrm>
        </p:spPr>
        <p:txBody>
          <a:bodyPr>
            <a:normAutofit/>
          </a:bodyPr>
          <a:lstStyle/>
          <a:p>
            <a:pPr lvl="0"/>
            <a:r>
              <a:rPr lang="en-US" sz="2400" b="1" noProof="0" dirty="0"/>
              <a:t>V </a:t>
            </a:r>
            <a:r>
              <a:rPr lang="en-US" sz="2400" b="1" noProof="0" dirty="0" err="1"/>
              <a:t>tuto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chvíli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nic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konkrétního</a:t>
            </a:r>
            <a:endParaRPr lang="en-US" sz="2400" b="1" noProof="0" dirty="0"/>
          </a:p>
          <a:p>
            <a:pPr lvl="0"/>
            <a:r>
              <a:rPr lang="en-US" sz="2400" b="1" dirty="0"/>
              <a:t>Od SBD </a:t>
            </a:r>
            <a:r>
              <a:rPr lang="en-US" sz="2400" b="1" dirty="0" err="1"/>
              <a:t>plán</a:t>
            </a:r>
            <a:r>
              <a:rPr lang="en-US" sz="2400" b="1" dirty="0"/>
              <a:t> </a:t>
            </a:r>
            <a:r>
              <a:rPr lang="en-US" sz="2400" b="1" dirty="0" err="1"/>
              <a:t>už</a:t>
            </a:r>
            <a:r>
              <a:rPr lang="en-US" sz="2400" b="1" dirty="0"/>
              <a:t> </a:t>
            </a:r>
            <a:r>
              <a:rPr lang="en-US" sz="2400" b="1" dirty="0" err="1"/>
              <a:t>nečekáme</a:t>
            </a:r>
            <a:endParaRPr lang="en-US" sz="2400" b="1" dirty="0"/>
          </a:p>
          <a:p>
            <a:pPr lvl="0"/>
            <a:r>
              <a:rPr lang="en-US" sz="2400" b="1" noProof="0" dirty="0" err="1"/>
              <a:t>Výbor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začíná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mít</a:t>
            </a:r>
            <a:r>
              <a:rPr lang="en-US" sz="2400" b="1" noProof="0" dirty="0"/>
              <a:t> dost </a:t>
            </a:r>
            <a:r>
              <a:rPr lang="en-US" sz="2400" b="1" noProof="0" dirty="0" err="1"/>
              <a:t>informací</a:t>
            </a:r>
            <a:r>
              <a:rPr lang="en-US" sz="2400" b="1" noProof="0" dirty="0"/>
              <a:t> -&gt; </a:t>
            </a:r>
            <a:r>
              <a:rPr lang="en-US" sz="2400" b="1" noProof="0" dirty="0" err="1"/>
              <a:t>plán</a:t>
            </a:r>
            <a:r>
              <a:rPr lang="en-US" sz="2400" b="1" noProof="0" dirty="0"/>
              <a:t> k </a:t>
            </a:r>
            <a:r>
              <a:rPr lang="en-US" sz="2400" b="1" noProof="0" dirty="0" err="1"/>
              <a:t>předložení</a:t>
            </a:r>
            <a:r>
              <a:rPr lang="en-US" sz="2400" b="1" noProof="0" dirty="0"/>
              <a:t>  </a:t>
            </a:r>
            <a:r>
              <a:rPr lang="en-US" sz="2400" b="1" noProof="0" dirty="0" err="1"/>
              <a:t>příští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rok</a:t>
            </a:r>
            <a:endParaRPr lang="en-US" sz="2400" b="1" noProof="0" dirty="0"/>
          </a:p>
          <a:p>
            <a:pPr lvl="0"/>
            <a:r>
              <a:rPr lang="en-US" sz="2400" b="1" noProof="0" dirty="0" err="1"/>
              <a:t>Dlouhodobé</a:t>
            </a:r>
            <a:r>
              <a:rPr lang="en-US" sz="2400" b="1" noProof="0" dirty="0"/>
              <a:t> </a:t>
            </a:r>
            <a:r>
              <a:rPr lang="en-US" sz="2400" b="1" noProof="0" dirty="0" err="1"/>
              <a:t>zálohy</a:t>
            </a:r>
            <a:r>
              <a:rPr lang="en-US" sz="2400" b="1" noProof="0" dirty="0"/>
              <a:t>, “fond </a:t>
            </a:r>
            <a:r>
              <a:rPr lang="en-US" sz="2400" b="1" noProof="0" dirty="0" err="1"/>
              <a:t>opra</a:t>
            </a:r>
            <a:r>
              <a:rPr lang="en-US" sz="2400" b="1" dirty="0"/>
              <a:t>v”, se </a:t>
            </a:r>
            <a:r>
              <a:rPr lang="en-US" sz="2400" b="1" dirty="0" err="1"/>
              <a:t>zdá</a:t>
            </a:r>
            <a:r>
              <a:rPr lang="en-US" sz="2400" b="1" dirty="0"/>
              <a:t> </a:t>
            </a:r>
            <a:r>
              <a:rPr lang="en-US" sz="2400" b="1" dirty="0" err="1"/>
              <a:t>být</a:t>
            </a:r>
            <a:r>
              <a:rPr lang="en-US" sz="2400" b="1" dirty="0"/>
              <a:t> </a:t>
            </a:r>
            <a:r>
              <a:rPr lang="en-US" sz="2400" b="1" dirty="0" err="1"/>
              <a:t>nedostatečný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po </a:t>
            </a:r>
            <a:r>
              <a:rPr lang="en-US" sz="2400" b="1" dirty="0" err="1"/>
              <a:t>minulém</a:t>
            </a:r>
            <a:r>
              <a:rPr lang="en-US" sz="2400" b="1" dirty="0"/>
              <a:t> </a:t>
            </a:r>
            <a:r>
              <a:rPr lang="en-US" sz="2400" b="1" dirty="0" err="1"/>
              <a:t>zvýšení</a:t>
            </a:r>
            <a:endParaRPr lang="en-US" sz="2400" b="1" noProof="0" dirty="0"/>
          </a:p>
        </p:txBody>
      </p:sp>
    </p:spTree>
    <p:extLst>
      <p:ext uri="{BB962C8B-B14F-4D97-AF65-F5344CB8AC3E}">
        <p14:creationId xmlns:p14="http://schemas.microsoft.com/office/powerpoint/2010/main" val="2953783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noProof="0" dirty="0"/>
              <a:t>Různé a diskuze 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297362"/>
          </a:xfrm>
        </p:spPr>
        <p:txBody>
          <a:bodyPr>
            <a:normAutofit/>
          </a:bodyPr>
          <a:lstStyle/>
          <a:p>
            <a:r>
              <a:rPr lang="cs-CZ" sz="2000" noProof="0" dirty="0"/>
              <a:t> 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Různé a diskuze</a:t>
            </a:r>
            <a:endParaRPr lang="cs-CZ" sz="800" noProof="0" dirty="0">
              <a:solidFill>
                <a:srgbClr val="C00000"/>
              </a:solidFill>
            </a:endParaRPr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631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Závěr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>
              <a:buNone/>
            </a:pPr>
            <a:endParaRPr lang="cs-CZ" noProof="0" dirty="0"/>
          </a:p>
          <a:p>
            <a:pPr algn="ctr">
              <a:buNone/>
            </a:pPr>
            <a:endParaRPr lang="cs-CZ" noProof="0" dirty="0"/>
          </a:p>
          <a:p>
            <a:pPr algn="ctr">
              <a:buNone/>
            </a:pPr>
            <a:r>
              <a:rPr lang="cs-CZ" noProof="0" dirty="0"/>
              <a:t>Děkujeme za váš čas</a:t>
            </a:r>
          </a:p>
          <a:p>
            <a:pPr algn="ctr">
              <a:buNone/>
            </a:pPr>
            <a:endParaRPr lang="cs-CZ" noProof="0" dirty="0"/>
          </a:p>
          <a:p>
            <a:pPr algn="ctr">
              <a:buNone/>
            </a:pPr>
            <a:endParaRPr lang="cs-CZ" noProof="0" dirty="0"/>
          </a:p>
          <a:p>
            <a:pPr algn="r">
              <a:buNone/>
            </a:pPr>
            <a:r>
              <a:rPr lang="cs-CZ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Výbor SVJ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179512" y="1345332"/>
            <a:ext cx="1152128" cy="2397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endParaRPr lang="cs-CZ" sz="800" b="1" noProof="0" dirty="0"/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345332"/>
            <a:ext cx="7199313" cy="41045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400" noProof="0" dirty="0"/>
              <a:t>Fotovoltaická elektrárna – později</a:t>
            </a:r>
          </a:p>
          <a:p>
            <a:pPr algn="just"/>
            <a:r>
              <a:rPr lang="cs-CZ" sz="2400" dirty="0"/>
              <a:t>Hromosvod </a:t>
            </a:r>
          </a:p>
          <a:p>
            <a:pPr algn="just"/>
            <a:r>
              <a:rPr lang="cs-CZ" sz="2400" dirty="0"/>
              <a:t>CETIN</a:t>
            </a:r>
            <a:r>
              <a:rPr lang="en-US" sz="2400" dirty="0"/>
              <a:t> &amp; T-Mobile</a:t>
            </a:r>
            <a:endParaRPr lang="cs-CZ" sz="2400" dirty="0"/>
          </a:p>
          <a:p>
            <a:pPr algn="just"/>
            <a:r>
              <a:rPr lang="cs-CZ" sz="2400" dirty="0"/>
              <a:t>Výměna regulačních ventilů</a:t>
            </a:r>
            <a:r>
              <a:rPr lang="en-US" sz="2400" dirty="0"/>
              <a:t> </a:t>
            </a:r>
            <a:r>
              <a:rPr lang="en-US" sz="2400" dirty="0" err="1"/>
              <a:t>tepla</a:t>
            </a:r>
            <a:endParaRPr lang="cs-CZ" sz="2400" noProof="0" dirty="0"/>
          </a:p>
          <a:p>
            <a:pPr algn="just"/>
            <a:r>
              <a:rPr lang="cs-CZ" sz="2400" dirty="0"/>
              <a:t>Výměna regulačních </a:t>
            </a:r>
            <a:r>
              <a:rPr lang="en-US" sz="2400" dirty="0" err="1"/>
              <a:t>ventilů</a:t>
            </a:r>
            <a:r>
              <a:rPr lang="en-US" sz="2400" dirty="0"/>
              <a:t> </a:t>
            </a:r>
            <a:r>
              <a:rPr lang="cs-CZ" sz="2400" dirty="0"/>
              <a:t>teplé vod</a:t>
            </a:r>
            <a:r>
              <a:rPr lang="en-US" sz="2400" dirty="0"/>
              <a:t>y</a:t>
            </a:r>
            <a:r>
              <a:rPr lang="cs-CZ" sz="2400" dirty="0"/>
              <a:t> + opravy</a:t>
            </a:r>
            <a:endParaRPr lang="en-US" sz="2400" dirty="0"/>
          </a:p>
          <a:p>
            <a:pPr algn="just"/>
            <a:r>
              <a:rPr lang="en-US" sz="2400" dirty="0" err="1"/>
              <a:t>Termovizní</a:t>
            </a:r>
            <a:r>
              <a:rPr lang="en-US" sz="2400" dirty="0"/>
              <a:t> </a:t>
            </a:r>
            <a:r>
              <a:rPr lang="en-US" sz="2400" dirty="0" err="1"/>
              <a:t>měření</a:t>
            </a:r>
            <a:endParaRPr lang="en-US" sz="2400" dirty="0"/>
          </a:p>
          <a:p>
            <a:pPr algn="just"/>
            <a:r>
              <a:rPr lang="en-US" sz="2400" dirty="0" err="1"/>
              <a:t>Potíže</a:t>
            </a:r>
            <a:r>
              <a:rPr lang="en-US" sz="2400" dirty="0"/>
              <a:t> s SBD Praha</a:t>
            </a:r>
          </a:p>
          <a:p>
            <a:pPr algn="just"/>
            <a:endParaRPr lang="cs-CZ" sz="2400" noProof="0" dirty="0"/>
          </a:p>
          <a:p>
            <a:pPr algn="just"/>
            <a:endParaRPr lang="cs-CZ" sz="2400" noProof="0" dirty="0"/>
          </a:p>
          <a:p>
            <a:pPr algn="just"/>
            <a:r>
              <a:rPr lang="cs-CZ" sz="2400" noProof="0" dirty="0"/>
              <a:t>„Shromáždění SVJ bere na vědomí ústní zprávu o činnosti výboru SVJ za minulé období.“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Zpráva o činnosti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3350179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Zpráva o hospodaření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763129"/>
              </p:ext>
            </p:extLst>
          </p:nvPr>
        </p:nvGraphicFramePr>
        <p:xfrm>
          <a:off x="1475656" y="1129308"/>
          <a:ext cx="7488833" cy="4493849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295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8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3865">
                  <a:extLst>
                    <a:ext uri="{9D8B030D-6E8A-4147-A177-3AD203B41FA5}">
                      <a16:colId xmlns:a16="http://schemas.microsoft.com/office/drawing/2014/main" val="114709877"/>
                    </a:ext>
                  </a:extLst>
                </a:gridCol>
                <a:gridCol w="1005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79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6353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 rok 202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tis. Kč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 rok 202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tis. Kč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 rok 202</a:t>
                      </a: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cs-CZ" sz="10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b"/>
                      <a:r>
                        <a:rPr lang="cs-CZ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tis. Kč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Rozdíl (202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-202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v tis. Kč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Plnění</a:t>
                      </a:r>
                      <a:r>
                        <a:rPr lang="cs-CZ" sz="1000" b="0" i="0" u="none" strike="noStrike" baseline="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oproti 202</a:t>
                      </a: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b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9598631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„Náklady“ na odpad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71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„Náklady“  na úklid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„Náklady“  na elektřinu společných prostor vč. Garáží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ostatní služby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35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Pojištění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Poplatek byty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Poplatek garáže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98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teplo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</a:t>
                      </a:r>
                      <a:r>
                        <a:rPr lang="en-US" sz="10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teplou</a:t>
                      </a: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vodu</a:t>
                      </a:r>
                      <a:endParaRPr lang="cs-CZ" sz="10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2559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</a:t>
                      </a:r>
                      <a:r>
                        <a:rPr lang="en-US" sz="10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studenou</a:t>
                      </a:r>
                      <a:r>
                        <a:rPr lang="en-US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vodu</a:t>
                      </a:r>
                      <a:endParaRPr lang="cs-CZ" sz="10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-677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620" marR="7620" marT="762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cs-CZ" sz="10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3966</a:t>
                      </a:r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4465050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revizi a údržbu technologií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100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„Náklady“ na revizi a údržbu technologií – garáže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3576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cs-CZ" sz="100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„Náklady“  na úklid garáží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1768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„Náklady“  na společné služby v areálu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357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000" u="none" strike="noStrike" kern="1200" noProof="0" dirty="0">
                          <a:effectLst/>
                        </a:rPr>
                        <a:t>„Náklady“  na odměny výboru</a:t>
                      </a:r>
                      <a:endParaRPr lang="cs-CZ" sz="1000" b="0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1275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u="none" strike="noStrike" noProof="0" dirty="0">
                          <a:effectLst/>
                        </a:rPr>
                        <a:t> </a:t>
                      </a:r>
                      <a:endParaRPr lang="cs-CZ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2944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Náklady celkem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9531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2054001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Zpráva o hospodaření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590715239"/>
              </p:ext>
            </p:extLst>
          </p:nvPr>
        </p:nvGraphicFramePr>
        <p:xfrm>
          <a:off x="1259632" y="932094"/>
          <a:ext cx="7860763" cy="4768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304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Dlouhodobé zálohy - čerpání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74671"/>
              </p:ext>
            </p:extLst>
          </p:nvPr>
        </p:nvGraphicFramePr>
        <p:xfrm>
          <a:off x="1907704" y="1273324"/>
          <a:ext cx="6408712" cy="292352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647">
                <a:tc>
                  <a:txBody>
                    <a:bodyPr/>
                    <a:lstStyle/>
                    <a:p>
                      <a:r>
                        <a:rPr lang="cs-CZ" sz="1600" noProof="0" dirty="0"/>
                        <a:t>Účel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noProof="0" dirty="0"/>
                        <a:t>Částka (v tisících Kč)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r>
                        <a:rPr lang="cs-CZ" sz="1600" noProof="0" dirty="0"/>
                        <a:t>Výměna </a:t>
                      </a:r>
                      <a:r>
                        <a:rPr lang="en-US" sz="1600" noProof="0" dirty="0" err="1"/>
                        <a:t>regulačních</a:t>
                      </a:r>
                      <a:r>
                        <a:rPr lang="en-US" sz="1600" noProof="0" dirty="0"/>
                        <a:t> </a:t>
                      </a:r>
                      <a:r>
                        <a:rPr lang="en-US" sz="1600" noProof="0" dirty="0" err="1"/>
                        <a:t>ventilů</a:t>
                      </a:r>
                      <a:r>
                        <a:rPr lang="en-US" sz="1600" noProof="0" dirty="0"/>
                        <a:t> </a:t>
                      </a:r>
                      <a:r>
                        <a:rPr lang="en-US" sz="1600" noProof="0" dirty="0" err="1"/>
                        <a:t>tepla</a:t>
                      </a:r>
                      <a:endParaRPr lang="cs-CZ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noProof="0" dirty="0"/>
                        <a:t> </a:t>
                      </a:r>
                      <a:r>
                        <a:rPr lang="en-US" sz="1600" noProof="0" dirty="0"/>
                        <a:t>1 044</a:t>
                      </a:r>
                      <a:endParaRPr lang="cs-CZ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r>
                        <a:rPr lang="en-US" sz="1600" noProof="0" dirty="0" err="1"/>
                        <a:t>Zesílení</a:t>
                      </a:r>
                      <a:r>
                        <a:rPr lang="en-US" sz="1600" noProof="0" dirty="0"/>
                        <a:t> </a:t>
                      </a:r>
                      <a:r>
                        <a:rPr lang="en-US" sz="1600" noProof="0" dirty="0" err="1"/>
                        <a:t>střechy</a:t>
                      </a:r>
                      <a:r>
                        <a:rPr lang="en-US" sz="1600" noProof="0" dirty="0"/>
                        <a:t> + </a:t>
                      </a:r>
                      <a:r>
                        <a:rPr lang="en-US" sz="1600" noProof="0" dirty="0" err="1"/>
                        <a:t>sněhové</a:t>
                      </a:r>
                      <a:r>
                        <a:rPr lang="en-US" sz="1600" noProof="0" dirty="0"/>
                        <a:t> </a:t>
                      </a:r>
                      <a:r>
                        <a:rPr lang="en-US" sz="1600" noProof="0" dirty="0" err="1"/>
                        <a:t>zábrany</a:t>
                      </a:r>
                      <a:endParaRPr lang="cs-CZ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noProof="0" dirty="0"/>
                        <a:t>1 170</a:t>
                      </a:r>
                      <a:endParaRPr lang="cs-CZ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r>
                        <a:rPr lang="en-US" sz="1600" noProof="0" dirty="0" err="1"/>
                        <a:t>Záloha</a:t>
                      </a:r>
                      <a:r>
                        <a:rPr lang="en-US" sz="1600" noProof="0" dirty="0"/>
                        <a:t> / </a:t>
                      </a:r>
                      <a:r>
                        <a:rPr lang="en-US" sz="1600" noProof="0" dirty="0" err="1"/>
                        <a:t>vyúčtování</a:t>
                      </a:r>
                      <a:r>
                        <a:rPr lang="en-US" sz="1600" noProof="0" dirty="0"/>
                        <a:t> FVE S-Power</a:t>
                      </a:r>
                      <a:endParaRPr lang="cs-CZ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noProof="0" dirty="0"/>
                        <a:t>970 / 769</a:t>
                      </a:r>
                      <a:endParaRPr lang="cs-CZ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r>
                        <a:rPr lang="cs-CZ" sz="1600" noProof="0" dirty="0"/>
                        <a:t>Modernizace přístupového systému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noProof="0" dirty="0"/>
                        <a:t>344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noProof="0" dirty="0"/>
                        <a:t>……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055815"/>
                  </a:ext>
                </a:extLst>
              </a:tr>
              <a:tr h="417647">
                <a:tc>
                  <a:txBody>
                    <a:bodyPr/>
                    <a:lstStyle/>
                    <a:p>
                      <a:r>
                        <a:rPr lang="cs-CZ" sz="1600" b="1" noProof="0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600" b="1" noProof="0" dirty="0"/>
                        <a:t>5 470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3F3B45B-3659-72DB-BF43-A22E273792C9}"/>
              </a:ext>
            </a:extLst>
          </p:cNvPr>
          <p:cNvSpPr txBox="1"/>
          <p:nvPr/>
        </p:nvSpPr>
        <p:spPr>
          <a:xfrm>
            <a:off x="1907704" y="4369668"/>
            <a:ext cx="6408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noProof="0" dirty="0"/>
              <a:t>Stav v 31. 12. 202</a:t>
            </a:r>
            <a:r>
              <a:rPr lang="en-US" sz="2400" b="1" noProof="0" dirty="0"/>
              <a:t>5</a:t>
            </a:r>
            <a:endParaRPr lang="cs-CZ" sz="2400" b="1" noProof="0" dirty="0"/>
          </a:p>
          <a:p>
            <a:r>
              <a:rPr lang="cs-CZ" noProof="0" dirty="0"/>
              <a:t>- obecné dlouhodobé zálohy:	</a:t>
            </a:r>
            <a:r>
              <a:rPr lang="cs-CZ" b="1" noProof="0" dirty="0"/>
              <a:t>8 299 389 </a:t>
            </a:r>
            <a:r>
              <a:rPr lang="cs-CZ" noProof="0" dirty="0"/>
              <a:t>Kč</a:t>
            </a:r>
          </a:p>
          <a:p>
            <a:r>
              <a:rPr lang="cs-CZ" noProof="0" dirty="0"/>
              <a:t>- zálohy na výměnu měřáků: 	   </a:t>
            </a:r>
            <a:r>
              <a:rPr lang="cs-CZ" b="1" noProof="0" dirty="0"/>
              <a:t>- 83 587</a:t>
            </a:r>
            <a:r>
              <a:rPr lang="cs-CZ" noProof="0" dirty="0"/>
              <a:t> Kč</a:t>
            </a:r>
          </a:p>
        </p:txBody>
      </p:sp>
    </p:spTree>
    <p:extLst>
      <p:ext uri="{BB962C8B-B14F-4D97-AF65-F5344CB8AC3E}">
        <p14:creationId xmlns:p14="http://schemas.microsoft.com/office/powerpoint/2010/main" val="341681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Účetní závěrka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488113" cy="40322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noProof="0" dirty="0"/>
              <a:t>„Shromáždění SVJ schvaluje účetní závěrku a zprávu o hospodaření za rok 202</a:t>
            </a:r>
            <a:r>
              <a:rPr lang="en-US" noProof="0" dirty="0"/>
              <a:t>5</a:t>
            </a:r>
            <a:r>
              <a:rPr lang="cs-CZ" noProof="0" dirty="0"/>
              <a:t>. </a:t>
            </a:r>
          </a:p>
          <a:p>
            <a:pPr marL="702000" algn="just">
              <a:buNone/>
            </a:pPr>
            <a:endParaRPr lang="cs-CZ" noProof="0" dirty="0"/>
          </a:p>
          <a:p>
            <a:pPr marL="342000" indent="0" algn="just">
              <a:buNone/>
            </a:pPr>
            <a:r>
              <a:rPr lang="cs-CZ" noProof="0" dirty="0"/>
              <a:t>Shromáždění SVJ schvaluje vypořádat výsledek hospodaření za hlavní činnost za rok 2024 následovně: </a:t>
            </a:r>
          </a:p>
          <a:p>
            <a:pPr marL="342000" lvl="0" indent="0">
              <a:buFontTx/>
              <a:buChar char="-"/>
            </a:pPr>
            <a:r>
              <a:rPr lang="cs-CZ" noProof="0" dirty="0"/>
              <a:t> převést celý zisk z hlavní činnosti (ve výši</a:t>
            </a:r>
            <a:br>
              <a:rPr lang="en-US" b="1" noProof="0" dirty="0"/>
            </a:br>
            <a:r>
              <a:rPr lang="en-US" b="1" noProof="0" dirty="0"/>
              <a:t>77 036</a:t>
            </a:r>
            <a:r>
              <a:rPr lang="cs-CZ" b="1" noProof="0" dirty="0"/>
              <a:t>,</a:t>
            </a:r>
            <a:r>
              <a:rPr lang="en-US" b="1" noProof="0" dirty="0"/>
              <a:t>46</a:t>
            </a:r>
            <a:r>
              <a:rPr lang="cs-CZ" b="1" noProof="0" dirty="0"/>
              <a:t> Kč</a:t>
            </a:r>
            <a:r>
              <a:rPr lang="cs-CZ" noProof="0" dirty="0"/>
              <a:t>)</a:t>
            </a:r>
            <a:r>
              <a:rPr lang="cs-CZ" b="1" noProof="0" dirty="0"/>
              <a:t> </a:t>
            </a:r>
            <a:r>
              <a:rPr lang="cs-CZ" noProof="0" dirty="0"/>
              <a:t>do dlouhodobých záloh.“</a:t>
            </a:r>
          </a:p>
          <a:p>
            <a:pPr marL="342000" indent="0" algn="just">
              <a:buNone/>
            </a:pPr>
            <a:r>
              <a:rPr lang="cs-CZ" noProof="0" dirty="0"/>
              <a:t> </a:t>
            </a:r>
          </a:p>
          <a:p>
            <a:pPr marL="342000" indent="0" algn="just">
              <a:buNone/>
            </a:pPr>
            <a:endParaRPr lang="cs-CZ" noProof="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>
                <a:solidFill>
                  <a:srgbClr val="C00000"/>
                </a:solidFill>
              </a:rPr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1499936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Odměny výboru – výše (25. 6. 2024):</a:t>
            </a:r>
            <a:endParaRPr lang="cs-CZ" sz="1400" noProof="0" dirty="0"/>
          </a:p>
          <a:p>
            <a:r>
              <a:rPr lang="cs-CZ" sz="1400" noProof="0" dirty="0"/>
              <a:t>„Shromáždění SVJ navyšuje finanční prostředky určené na odměny orgánů SVJ o 33 %. Celková roční částka určená na odměny výboru tak od roku 2024 včetně bude činit částku 363 535,- Kč. “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667432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Trvale platná usnesení</a:t>
            </a:r>
          </a:p>
        </p:txBody>
      </p:sp>
      <p:sp>
        <p:nvSpPr>
          <p:cNvPr id="7" name="Zástupný symbol pro text 4"/>
          <p:cNvSpPr>
            <a:spLocks noGrp="1"/>
          </p:cNvSpPr>
          <p:nvPr>
            <p:ph type="body" sz="quarter" idx="10"/>
          </p:nvPr>
        </p:nvSpPr>
        <p:spPr>
          <a:xfrm>
            <a:off x="1476375" y="1417638"/>
            <a:ext cx="7199313" cy="4032250"/>
          </a:xfrm>
        </p:spPr>
        <p:txBody>
          <a:bodyPr>
            <a:normAutofit/>
          </a:bodyPr>
          <a:lstStyle/>
          <a:p>
            <a:pPr lvl="0"/>
            <a:r>
              <a:rPr lang="cs-CZ" sz="1400" b="1" noProof="0" dirty="0"/>
              <a:t>Způsob rozúčtování služeb (11. 12. 2013):</a:t>
            </a:r>
            <a:endParaRPr lang="cs-CZ" sz="1400" noProof="0" dirty="0"/>
          </a:p>
          <a:p>
            <a:r>
              <a:rPr lang="cs-CZ" sz="1400" noProof="0" dirty="0"/>
              <a:t>„Shromáždění SVJ schvaluje s okamžitou platností následující způsob rozúčtování cen služeb na jednotlivé vlastníky: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Pro veškeré služby, které SVJ </a:t>
            </a:r>
            <a:r>
              <a:rPr lang="cs-CZ" sz="1400" noProof="0" dirty="0" err="1"/>
              <a:t>rozúčtovává</a:t>
            </a:r>
            <a:r>
              <a:rPr lang="cs-CZ" sz="1400" noProof="0" dirty="0"/>
              <a:t>, či v budoucnu bude </a:t>
            </a:r>
            <a:r>
              <a:rPr lang="cs-CZ" sz="1400" noProof="0" dirty="0" err="1"/>
              <a:t>rozúčtovávat</a:t>
            </a:r>
            <a:r>
              <a:rPr lang="cs-CZ" sz="1400" noProof="0" dirty="0"/>
              <a:t>, vlastníkům jednotek, je rozhodným kritériem pro rozúčtování velikost podílu vlastníka na společných částech, tj. plocha jednotky. Toto ustanovení se použije vždy, pokud nebude rozhodnutím Shromáždění určeno jinak.</a:t>
            </a:r>
            <a:br>
              <a:rPr lang="cs-CZ" sz="1400" noProof="0" dirty="0"/>
            </a:br>
            <a:br>
              <a:rPr lang="cs-CZ" sz="1400" noProof="0" dirty="0"/>
            </a:br>
            <a:r>
              <a:rPr lang="cs-CZ" sz="1400" noProof="0" dirty="0"/>
              <a:t>Shromáždění SVJ dále určuje, že:</a:t>
            </a:r>
            <a:br>
              <a:rPr lang="cs-CZ" sz="1400" noProof="0" dirty="0"/>
            </a:br>
            <a:r>
              <a:rPr lang="cs-CZ" sz="1400" noProof="0" dirty="0"/>
              <a:t>- rozúčtování nákladů na správu jednotek a nákladů na odměny orgánů SVJ bude ve stejné výši pro každou jednotku, tj. bez ohledu na spoluvlastnický podíl.</a:t>
            </a:r>
            <a:br>
              <a:rPr lang="cs-CZ" sz="1400" noProof="0" dirty="0"/>
            </a:br>
            <a:r>
              <a:rPr lang="cs-CZ" sz="1400" strike="sngStrike" noProof="0" dirty="0">
                <a:solidFill>
                  <a:srgbClr val="C00000"/>
                </a:solidFill>
              </a:rPr>
              <a:t>- rozúčtování nákladů na ohřev vody se řídí příslušnými právními předpisy a Shromáždění určuje velikost základní složky na 30% a spotřební složky na 70%.</a:t>
            </a:r>
            <a:br>
              <a:rPr lang="cs-CZ" sz="1400" strike="sngStrike" noProof="0" dirty="0">
                <a:solidFill>
                  <a:srgbClr val="C00000"/>
                </a:solidFill>
              </a:rPr>
            </a:br>
            <a:r>
              <a:rPr lang="cs-CZ" sz="1400" strike="sngStrike" noProof="0" dirty="0">
                <a:solidFill>
                  <a:srgbClr val="C00000"/>
                </a:solidFill>
              </a:rPr>
              <a:t>- rozúčtování nákladů na teplo se řídí příslušnými právními předpisy a Shromáždění určuje velikost základní složky na 40% a spotřební složky na 60%.“</a:t>
            </a:r>
            <a:r>
              <a:rPr lang="cs-CZ" sz="1400" noProof="0" dirty="0">
                <a:solidFill>
                  <a:srgbClr val="C00000"/>
                </a:solidFill>
              </a:rPr>
              <a:t> *</a:t>
            </a:r>
          </a:p>
          <a:p>
            <a:r>
              <a:rPr lang="cs-CZ" sz="1200" noProof="0" dirty="0">
                <a:solidFill>
                  <a:schemeClr val="bg1">
                    <a:lumMod val="50000"/>
                  </a:schemeClr>
                </a:solidFill>
              </a:rPr>
              <a:t>                                                                                                                            </a:t>
            </a:r>
            <a:r>
              <a:rPr lang="cs-CZ" sz="1200" noProof="0" dirty="0">
                <a:solidFill>
                  <a:srgbClr val="002060"/>
                </a:solidFill>
              </a:rPr>
              <a:t>* nahrazeno ustanovením Stanov</a:t>
            </a:r>
          </a:p>
          <a:p>
            <a:endParaRPr lang="cs-CZ" sz="1400" noProof="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345332"/>
            <a:ext cx="1152128" cy="3135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None/>
            </a:pPr>
            <a:r>
              <a:rPr lang="cs-CZ" sz="1200" b="1" u="sng" noProof="0" dirty="0"/>
              <a:t>Program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Zahájení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Volby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Zpráva o činnosti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Hospodaření, závěrka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Fotovoltaika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Výtahy – opravy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Další opravy 2026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Online odečty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dirty="0"/>
              <a:t>Výhled údržby</a:t>
            </a:r>
          </a:p>
          <a:p>
            <a:pPr>
              <a:lnSpc>
                <a:spcPct val="200000"/>
              </a:lnSpc>
              <a:buFont typeface="Arial" pitchFamily="34" charset="0"/>
              <a:buChar char="•"/>
            </a:pPr>
            <a:r>
              <a:rPr lang="cs-CZ" sz="800" b="1" noProof="0" dirty="0"/>
              <a:t>Různé a diskuze</a:t>
            </a:r>
            <a:endParaRPr lang="cs-CZ" sz="800" noProof="0" dirty="0"/>
          </a:p>
          <a:p>
            <a:pPr>
              <a:lnSpc>
                <a:spcPct val="200000"/>
              </a:lnSpc>
              <a:buFontTx/>
              <a:buNone/>
            </a:pPr>
            <a:endParaRPr lang="cs-CZ" sz="800" noProof="0" dirty="0"/>
          </a:p>
        </p:txBody>
      </p:sp>
    </p:spTree>
    <p:extLst>
      <p:ext uri="{BB962C8B-B14F-4D97-AF65-F5344CB8AC3E}">
        <p14:creationId xmlns:p14="http://schemas.microsoft.com/office/powerpoint/2010/main" val="15650244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2152</Words>
  <Application>Microsoft Office PowerPoint</Application>
  <PresentationFormat>On-screen Show (16:10)</PresentationFormat>
  <Paragraphs>537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Motiv sady Office</vt:lpstr>
      <vt:lpstr>1_Motiv sady Office</vt:lpstr>
      <vt:lpstr>24. Shromáždění SVJ</vt:lpstr>
      <vt:lpstr>Zahájení a volby</vt:lpstr>
      <vt:lpstr>Zpráva o činnosti</vt:lpstr>
      <vt:lpstr>Zpráva o hospodaření</vt:lpstr>
      <vt:lpstr>Zpráva o hospodaření</vt:lpstr>
      <vt:lpstr>Dlouhodobé zálohy - čerpání</vt:lpstr>
      <vt:lpstr>Účetní závěrka</vt:lpstr>
      <vt:lpstr>Trvale platná usnesení</vt:lpstr>
      <vt:lpstr>Trvale platná usnesení</vt:lpstr>
      <vt:lpstr>Trvale platná usnesení</vt:lpstr>
      <vt:lpstr>Trvale platná usnesení</vt:lpstr>
      <vt:lpstr>Trvale platná usnesení</vt:lpstr>
      <vt:lpstr>Trvale platná usnesení</vt:lpstr>
      <vt:lpstr>Trvale platná usnesení</vt:lpstr>
      <vt:lpstr>Fotovoltaika </vt:lpstr>
      <vt:lpstr>Fotovoltaika </vt:lpstr>
      <vt:lpstr>Fotovoltaika </vt:lpstr>
      <vt:lpstr>Výtahy - opravy </vt:lpstr>
      <vt:lpstr>Další opravy  2026</vt:lpstr>
      <vt:lpstr>Online odečty energií</vt:lpstr>
      <vt:lpstr>Výhled oprav do budoucna</vt:lpstr>
      <vt:lpstr>Různé a diskuze 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Černých</dc:creator>
  <cp:lastModifiedBy>CERNY Jaroslav</cp:lastModifiedBy>
  <cp:revision>682</cp:revision>
  <dcterms:created xsi:type="dcterms:W3CDTF">2011-04-18T18:13:55Z</dcterms:created>
  <dcterms:modified xsi:type="dcterms:W3CDTF">2026-05-27T15:03:10Z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f20372f-9ab3-4551-9149-9f9b12e2c27e_Enabled">
    <vt:lpwstr>true</vt:lpwstr>
  </property>
  <property fmtid="{D5CDD505-2E9C-101B-9397-08002B2CF9AE}" pid="3" name="MSIP_Label_cf20372f-9ab3-4551-9149-9f9b12e2c27e_SetDate">
    <vt:lpwstr>2024-06-24T12:47:16Z</vt:lpwstr>
  </property>
  <property fmtid="{D5CDD505-2E9C-101B-9397-08002B2CF9AE}" pid="4" name="MSIP_Label_cf20372f-9ab3-4551-9149-9f9b12e2c27e_Method">
    <vt:lpwstr>Privileged</vt:lpwstr>
  </property>
  <property fmtid="{D5CDD505-2E9C-101B-9397-08002B2CF9AE}" pid="5" name="MSIP_Label_cf20372f-9ab3-4551-9149-9f9b12e2c27e_Name">
    <vt:lpwstr>DIS OPEN</vt:lpwstr>
  </property>
  <property fmtid="{D5CDD505-2E9C-101B-9397-08002B2CF9AE}" pid="6" name="MSIP_Label_cf20372f-9ab3-4551-9149-9f9b12e2c27e_SiteId">
    <vt:lpwstr>6e603289-5e46-4e26-ac7c-03a85420a9a5</vt:lpwstr>
  </property>
  <property fmtid="{D5CDD505-2E9C-101B-9397-08002B2CF9AE}" pid="7" name="MSIP_Label_cf20372f-9ab3-4551-9149-9f9b12e2c27e_ActionId">
    <vt:lpwstr>6208b757-3551-4e76-9fb7-edbce4eecb11</vt:lpwstr>
  </property>
  <property fmtid="{D5CDD505-2E9C-101B-9397-08002B2CF9AE}" pid="8" name="MSIP_Label_cf20372f-9ab3-4551-9149-9f9b12e2c27e_ContentBits">
    <vt:lpwstr>0</vt:lpwstr>
  </property>
</Properties>
</file>